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32"/>
  </p:notesMasterIdLst>
  <p:sldIdLst>
    <p:sldId id="323" r:id="rId4"/>
    <p:sldId id="327" r:id="rId5"/>
    <p:sldId id="258" r:id="rId6"/>
    <p:sldId id="328" r:id="rId7"/>
    <p:sldId id="278" r:id="rId8"/>
    <p:sldId id="259" r:id="rId9"/>
    <p:sldId id="280" r:id="rId10"/>
    <p:sldId id="279" r:id="rId11"/>
    <p:sldId id="353" r:id="rId12"/>
    <p:sldId id="354" r:id="rId13"/>
    <p:sldId id="355" r:id="rId14"/>
    <p:sldId id="356" r:id="rId15"/>
    <p:sldId id="358" r:id="rId16"/>
    <p:sldId id="357" r:id="rId17"/>
    <p:sldId id="359" r:id="rId18"/>
    <p:sldId id="360" r:id="rId19"/>
    <p:sldId id="361" r:id="rId20"/>
    <p:sldId id="362" r:id="rId21"/>
    <p:sldId id="363" r:id="rId22"/>
    <p:sldId id="364" r:id="rId23"/>
    <p:sldId id="365" r:id="rId24"/>
    <p:sldId id="368" r:id="rId25"/>
    <p:sldId id="367" r:id="rId26"/>
    <p:sldId id="369" r:id="rId27"/>
    <p:sldId id="370" r:id="rId28"/>
    <p:sldId id="371" r:id="rId29"/>
    <p:sldId id="372" r:id="rId30"/>
    <p:sldId id="299" r:id="rId31"/>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6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9933"/>
    <a:srgbClr val="CC00FF"/>
    <a:srgbClr val="FF00FF"/>
    <a:srgbClr val="FFFFCC"/>
    <a:srgbClr val="6600CC"/>
    <a:srgbClr val="0000CC"/>
    <a:srgbClr val="99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670"/>
  </p:normalViewPr>
  <p:slideViewPr>
    <p:cSldViewPr showGuides="1">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624"/>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4680602-81D4-42D2-A700-D85010D7A694}" type="slidenum">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grpSp>
        <p:nvGrpSpPr>
          <p:cNvPr id="2050" name="组合 8"/>
          <p:cNvGrpSpPr/>
          <p:nvPr userDrawn="1"/>
        </p:nvGrpSpPr>
        <p:grpSpPr>
          <a:xfrm>
            <a:off x="0" y="0"/>
            <a:ext cx="9144000" cy="6858000"/>
            <a:chOff x="0" y="0"/>
            <a:chExt cx="12192000" cy="6858000"/>
          </a:xfrm>
        </p:grpSpPr>
        <p:sp>
          <p:nvSpPr>
            <p:cNvPr id="10" name="矩形 9"/>
            <p:cNvSpPr/>
            <p:nvPr/>
          </p:nvSpPr>
          <p:spPr>
            <a:xfrm>
              <a:off x="0" y="0"/>
              <a:ext cx="12192000" cy="6858000"/>
            </a:xfrm>
            <a:prstGeom prst="rect">
              <a:avLst/>
            </a:prstGeom>
            <a:solidFill>
              <a:srgbClr val="C4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50" strike="noStrike" noProof="1"/>
            </a:p>
          </p:txBody>
        </p:sp>
        <p:sp>
          <p:nvSpPr>
            <p:cNvPr id="11" name="矩形 10"/>
            <p:cNvSpPr/>
            <p:nvPr/>
          </p:nvSpPr>
          <p:spPr>
            <a:xfrm>
              <a:off x="419548" y="344245"/>
              <a:ext cx="11435379" cy="6164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50" strike="noStrike" noProof="1"/>
            </a:p>
          </p:txBody>
        </p:sp>
      </p:grpSp>
      <p:sp>
        <p:nvSpPr>
          <p:cNvPr id="8" name="矩形 7"/>
          <p:cNvSpPr/>
          <p:nvPr userDrawn="1"/>
        </p:nvSpPr>
        <p:spPr>
          <a:xfrm>
            <a:off x="2801938" y="1411288"/>
            <a:ext cx="1268413" cy="4216400"/>
          </a:xfrm>
          <a:prstGeom prst="rect">
            <a:avLst/>
          </a:prstGeom>
          <a:solidFill>
            <a:srgbClr val="F0C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50" strike="noStrike" noProof="1"/>
          </a:p>
        </p:txBody>
      </p:sp>
      <p:pic>
        <p:nvPicPr>
          <p:cNvPr id="2054" name="图片 6" descr="图片包含 鲜花, 植物, 餐桌, 室内&#10;&#10;已生成极高可信度的说明"/>
          <p:cNvPicPr>
            <a:picLocks noChangeAspect="1"/>
          </p:cNvPicPr>
          <p:nvPr userDrawn="1"/>
        </p:nvPicPr>
        <p:blipFill>
          <a:blip r:embed="rId2"/>
          <a:stretch>
            <a:fillRect/>
          </a:stretch>
        </p:blipFill>
        <p:spPr>
          <a:xfrm>
            <a:off x="1595438" y="1096963"/>
            <a:ext cx="2070100" cy="5518150"/>
          </a:xfrm>
          <a:prstGeom prst="rect">
            <a:avLst/>
          </a:prstGeom>
          <a:noFill/>
          <a:ln w="9525">
            <a:noFill/>
          </a:ln>
        </p:spPr>
      </p:pic>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fld id="{D997B5FA-0921-464F-AAE1-844C04324D75}" type="datetimeFigureOut">
              <a:rPr lang="zh-CN" altLang="en-US" strike="noStrike" noProof="1" smtClean="0">
                <a:latin typeface="Times New Roman" panose="02020603050405020304" pitchFamily="18" charset="0"/>
                <a:ea typeface="+mn-ea"/>
                <a:cs typeface="+mn-cs"/>
              </a:rPr>
            </a:fld>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565CE74E-AB26-4998-AD42-012C4C1AD076}" type="slidenum">
              <a:rPr lang="zh-CN" altLang="en-US" strike="noStrike" noProof="1" smtClean="0">
                <a:latin typeface="Times New Roman" panose="02020603050405020304" pitchFamily="18" charset="0"/>
                <a:ea typeface="+mn-ea"/>
                <a:cs typeface="+mn-cs"/>
              </a:rPr>
            </a:fld>
            <a:endParaRPr lang="zh-CN" altLang="en-US" strike="noStrike" noProof="1"/>
          </a:p>
        </p:txBody>
      </p:sp>
    </p:spTree>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grpSp>
        <p:nvGrpSpPr>
          <p:cNvPr id="2050" name="组合 8"/>
          <p:cNvGrpSpPr/>
          <p:nvPr userDrawn="1"/>
        </p:nvGrpSpPr>
        <p:grpSpPr>
          <a:xfrm>
            <a:off x="0" y="0"/>
            <a:ext cx="9144000" cy="6858000"/>
            <a:chOff x="0" y="0"/>
            <a:chExt cx="12192000" cy="6858000"/>
          </a:xfrm>
        </p:grpSpPr>
        <p:sp>
          <p:nvSpPr>
            <p:cNvPr id="10" name="矩形 9"/>
            <p:cNvSpPr/>
            <p:nvPr/>
          </p:nvSpPr>
          <p:spPr>
            <a:xfrm>
              <a:off x="0" y="0"/>
              <a:ext cx="12192000" cy="6858000"/>
            </a:xfrm>
            <a:prstGeom prst="rect">
              <a:avLst/>
            </a:prstGeom>
            <a:solidFill>
              <a:srgbClr val="C4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50" strike="noStrike" noProof="1"/>
            </a:p>
          </p:txBody>
        </p:sp>
        <p:sp>
          <p:nvSpPr>
            <p:cNvPr id="11" name="矩形 10"/>
            <p:cNvSpPr/>
            <p:nvPr/>
          </p:nvSpPr>
          <p:spPr>
            <a:xfrm>
              <a:off x="419548" y="344245"/>
              <a:ext cx="11435379" cy="61641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50" strike="noStrike" noProof="1"/>
            </a:p>
          </p:txBody>
        </p:sp>
      </p:grpSp>
      <p:sp>
        <p:nvSpPr>
          <p:cNvPr id="8" name="矩形 7"/>
          <p:cNvSpPr/>
          <p:nvPr userDrawn="1"/>
        </p:nvSpPr>
        <p:spPr>
          <a:xfrm>
            <a:off x="2801938" y="1411288"/>
            <a:ext cx="1268413" cy="4216400"/>
          </a:xfrm>
          <a:prstGeom prst="rect">
            <a:avLst/>
          </a:prstGeom>
          <a:solidFill>
            <a:srgbClr val="F0C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950" strike="noStrike" noProof="1"/>
          </a:p>
        </p:txBody>
      </p:sp>
      <p:pic>
        <p:nvPicPr>
          <p:cNvPr id="2054" name="图片 6" descr="图片包含 鲜花, 植物, 餐桌, 室内&#10;&#10;已生成极高可信度的说明"/>
          <p:cNvPicPr>
            <a:picLocks noChangeAspect="1"/>
          </p:cNvPicPr>
          <p:nvPr userDrawn="1"/>
        </p:nvPicPr>
        <p:blipFill>
          <a:blip r:embed="rId2"/>
          <a:stretch>
            <a:fillRect/>
          </a:stretch>
        </p:blipFill>
        <p:spPr>
          <a:xfrm>
            <a:off x="1595438" y="1096963"/>
            <a:ext cx="2070100" cy="5518150"/>
          </a:xfrm>
          <a:prstGeom prst="rect">
            <a:avLst/>
          </a:prstGeom>
          <a:noFill/>
          <a:ln w="9525">
            <a:noFill/>
          </a:ln>
        </p:spPr>
      </p:pic>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fontAlgn="base"/>
            <a:fld id="{D997B5FA-0921-464F-AAE1-844C04324D75}" type="datetimeFigureOut">
              <a:rPr lang="zh-CN" altLang="en-US" strike="noStrike" noProof="1" smtClean="0">
                <a:latin typeface="Times New Roman" panose="02020603050405020304" pitchFamily="18" charset="0"/>
                <a:ea typeface="+mn-ea"/>
                <a:cs typeface="+mn-cs"/>
              </a:rPr>
            </a:fld>
            <a:endParaRPr lang="zh-CN" altLang="en-US" strike="noStrike" noProof="1"/>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fontAlgn="base"/>
            <a:fld id="{565CE74E-AB26-4998-AD42-012C4C1AD076}" type="slidenum">
              <a:rPr lang="zh-CN" altLang="en-US" strike="noStrike" noProof="1" smtClean="0">
                <a:latin typeface="Times New Roman" panose="02020603050405020304" pitchFamily="18" charset="0"/>
                <a:ea typeface="+mn-ea"/>
                <a:cs typeface="+mn-cs"/>
              </a:rPr>
            </a:fld>
            <a:endParaRPr lang="zh-CN" altLang="en-US" strike="noStrike" noProof="1"/>
          </a:p>
        </p:txBody>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Ovr>
    <a:masterClrMapping/>
  </p:clrMapOvr>
  <p:transition spd="slow">
    <p:push dir="r"/>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9" Type="http://schemas.openxmlformats.org/officeDocument/2006/relationships/theme" Target="../theme/theme2.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rPr lang="en-US"/>
              <a:t>Click to edit Master title style</a:t>
            </a:r>
            <a:endParaRPr lang="en-US"/>
          </a:p>
        </p:txBody>
      </p:sp>
      <p:sp>
        <p:nvSpPr>
          <p:cNvPr id="1027" name="Text Placeholder 1026"/>
          <p:cNvSpPr/>
          <p:nvPr>
            <p:ph type="body"/>
          </p:nvPr>
        </p:nvSpPr>
        <p:spPr>
          <a:xfrm>
            <a:off x="457200" y="1600200"/>
            <a:ext cx="8229600" cy="4525963"/>
          </a:xfrm>
          <a:prstGeom prst="rect">
            <a:avLst/>
          </a:prstGeom>
          <a:noFill/>
          <a:ln w="9525">
            <a:noFill/>
          </a:ln>
        </p:spPr>
        <p:txBody>
          <a:bodyPr anchor="t"/>
          <a:p>
            <a:pPr lvl="0"/>
            <a:r>
              <a:rPr lang="en-US"/>
              <a:t>Click to edit Master text styles</a:t>
            </a:r>
            <a:endParaRPr lang="en-US"/>
          </a:p>
          <a:p>
            <a:pPr lvl="1" indent="-285750"/>
            <a:r>
              <a:rPr lang="en-US"/>
              <a:t>Second level</a:t>
            </a:r>
            <a:endParaRPr lang="en-US"/>
          </a:p>
          <a:p>
            <a:pPr lvl="2" indent="-228600"/>
            <a:r>
              <a:rPr lang="en-US"/>
              <a:t>Third level</a:t>
            </a:r>
            <a:endParaRPr lang="en-US"/>
          </a:p>
          <a:p>
            <a:pPr lvl="3" indent="-228600"/>
            <a:r>
              <a:rPr lang="en-US"/>
              <a:t>Fourth level</a:t>
            </a:r>
            <a:endParaRPr lang="en-US"/>
          </a:p>
          <a:p>
            <a:pPr lvl="4" indent="-228600"/>
            <a:r>
              <a:rPr lang="en-US"/>
              <a:t>Fifth level</a:t>
            </a:r>
            <a:endParaRPr lang="en-US"/>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push dir="r"/>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rPr lang="en-US"/>
              <a:t>Click to edit Master title style</a:t>
            </a:r>
            <a:endParaRPr lang="en-US"/>
          </a:p>
        </p:txBody>
      </p:sp>
      <p:sp>
        <p:nvSpPr>
          <p:cNvPr id="1027" name="Text Placeholder 1026"/>
          <p:cNvSpPr/>
          <p:nvPr>
            <p:ph type="body"/>
          </p:nvPr>
        </p:nvSpPr>
        <p:spPr>
          <a:xfrm>
            <a:off x="457200" y="1600200"/>
            <a:ext cx="8229600" cy="4525963"/>
          </a:xfrm>
          <a:prstGeom prst="rect">
            <a:avLst/>
          </a:prstGeom>
          <a:noFill/>
          <a:ln w="9525">
            <a:noFill/>
          </a:ln>
        </p:spPr>
        <p:txBody>
          <a:bodyPr anchor="t"/>
          <a:p>
            <a:pPr lvl="0"/>
            <a:r>
              <a:rPr lang="en-US"/>
              <a:t>Click to edit Master text styles</a:t>
            </a:r>
            <a:endParaRPr lang="en-US"/>
          </a:p>
          <a:p>
            <a:pPr lvl="1" indent="-285750"/>
            <a:r>
              <a:rPr lang="en-US"/>
              <a:t>Second level</a:t>
            </a:r>
            <a:endParaRPr lang="en-US"/>
          </a:p>
          <a:p>
            <a:pPr lvl="2" indent="-228600"/>
            <a:r>
              <a:rPr lang="en-US"/>
              <a:t>Third level</a:t>
            </a:r>
            <a:endParaRPr lang="en-US"/>
          </a:p>
          <a:p>
            <a:pPr lvl="3" indent="-228600"/>
            <a:r>
              <a:rPr lang="en-US"/>
              <a:t>Fourth level</a:t>
            </a:r>
            <a:endParaRPr lang="en-US"/>
          </a:p>
          <a:p>
            <a:pPr lvl="4" indent="-228600"/>
            <a:r>
              <a:rPr lang="en-US"/>
              <a:t>Fifth level</a:t>
            </a:r>
            <a:endParaRPr lang="en-US"/>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fld id="{CCC21321-6AD9-4805-A37C-6686CA591A4B}"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en-US" strike="noStrike" noProof="1">
                <a:latin typeface="Times New Roman" panose="02020603050405020304" pitchFamily="18" charset="0"/>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ransition spd="slow">
    <p:push dir="r"/>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2.xml"/><Relationship Id="rId3" Type="http://schemas.openxmlformats.org/officeDocument/2006/relationships/oleObject" Target="../embeddings/oleObject2.bin"/><Relationship Id="rId2" Type="http://schemas.openxmlformats.org/officeDocument/2006/relationships/image" Target="../media/image12.wmf"/><Relationship Id="rId1"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2.xml"/><Relationship Id="rId5" Type="http://schemas.openxmlformats.org/officeDocument/2006/relationships/image" Target="../media/image14.wmf"/><Relationship Id="rId4" Type="http://schemas.openxmlformats.org/officeDocument/2006/relationships/oleObject" Target="../embeddings/oleObject5.bin"/><Relationship Id="rId3" Type="http://schemas.openxmlformats.org/officeDocument/2006/relationships/oleObject" Target="../embeddings/oleObject4.bin"/><Relationship Id="rId2" Type="http://schemas.openxmlformats.org/officeDocument/2006/relationships/image" Target="../media/image13.wmf"/><Relationship Id="rId1"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1"/>
          <p:cNvSpPr txBox="1"/>
          <p:nvPr/>
        </p:nvSpPr>
        <p:spPr>
          <a:xfrm>
            <a:off x="4187825" y="2862263"/>
            <a:ext cx="4692650" cy="584200"/>
          </a:xfrm>
          <a:prstGeom prst="rect">
            <a:avLst/>
          </a:prstGeom>
          <a:noFill/>
          <a:ln w="9525">
            <a:noFill/>
          </a:ln>
        </p:spPr>
        <p:txBody>
          <a:bodyPr wrap="square" anchor="t">
            <a:spAutoFit/>
          </a:bodyPr>
          <a:p>
            <a:pPr eaLnBrk="0" hangingPunct="0"/>
            <a:r>
              <a:rPr lang="en-US" altLang="zh-CN" sz="3200" dirty="0">
                <a:solidFill>
                  <a:srgbClr val="6F8562"/>
                </a:solidFill>
                <a:latin typeface="Arial" panose="020B0604020202020204" pitchFamily="34" charset="0"/>
              </a:rPr>
              <a:t>NHIỆT KẾ - NHIỆT GIAI</a:t>
            </a:r>
            <a:endParaRPr lang="en-US" altLang="zh-CN" sz="3200" dirty="0">
              <a:solidFill>
                <a:srgbClr val="6F8562"/>
              </a:solidFill>
              <a:latin typeface="Arial" panose="020B0604020202020204" pitchFamily="34" charset="0"/>
            </a:endParaRPr>
          </a:p>
        </p:txBody>
      </p:sp>
      <p:sp>
        <p:nvSpPr>
          <p:cNvPr id="5122" name="文本框 4"/>
          <p:cNvSpPr txBox="1"/>
          <p:nvPr/>
        </p:nvSpPr>
        <p:spPr>
          <a:xfrm>
            <a:off x="3522663" y="1651000"/>
            <a:ext cx="550862" cy="1778000"/>
          </a:xfrm>
          <a:prstGeom prst="rect">
            <a:avLst/>
          </a:prstGeom>
          <a:noFill/>
          <a:ln w="9525">
            <a:noFill/>
          </a:ln>
        </p:spPr>
        <p:txBody>
          <a:bodyPr vert="eaVert" wrap="square" anchor="t">
            <a:spAutoFit/>
          </a:bodyPr>
          <a:p>
            <a:pPr algn="dist" eaLnBrk="0" hangingPunct="0"/>
            <a:r>
              <a:rPr lang="en-US" altLang="zh-CN" sz="2400" dirty="0">
                <a:solidFill>
                  <a:schemeClr val="bg1"/>
                </a:solidFill>
                <a:latin typeface="Arial" panose="020B0604020202020204" pitchFamily="34" charset="0"/>
              </a:rPr>
              <a:t>CHỦ ĐỀ 20</a:t>
            </a:r>
            <a:endParaRPr lang="en-US" altLang="zh-CN" sz="2400" dirty="0">
              <a:solidFill>
                <a:schemeClr val="bg1"/>
              </a:solidFill>
              <a:latin typeface="Arial" panose="020B0604020202020204" pitchFamily="34" charset="0"/>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10246" name="Text Box 2"/>
          <p:cNvSpPr txBox="1"/>
          <p:nvPr/>
        </p:nvSpPr>
        <p:spPr>
          <a:xfrm>
            <a:off x="1014095" y="2268855"/>
            <a:ext cx="7062788" cy="491490"/>
          </a:xfrm>
          <a:prstGeom prst="rect">
            <a:avLst/>
          </a:prstGeom>
          <a:noFill/>
          <a:ln w="9525">
            <a:noFill/>
          </a:ln>
        </p:spPr>
        <p:txBody>
          <a:bodyPr wrap="square" anchor="t">
            <a:spAutoFit/>
          </a:bodyPr>
          <a:p>
            <a:pPr eaLnBrk="0" hangingPunct="0"/>
            <a:r>
              <a:rPr lang="en-US" altLang="zh-CN">
                <a:latin typeface="Times New Roman" panose="02020603050405020304" pitchFamily="18" charset="0"/>
              </a:rPr>
              <a:t>....................là dụng cụ để đo nhiệt độ.</a:t>
            </a:r>
            <a:endParaRPr lang="en-US" altLang="zh-CN">
              <a:latin typeface="Times New Roman" panose="02020603050405020304" pitchFamily="18" charset="0"/>
            </a:endParaRPr>
          </a:p>
        </p:txBody>
      </p:sp>
      <p:sp>
        <p:nvSpPr>
          <p:cNvPr id="5" name="Text Box 4"/>
          <p:cNvSpPr txBox="1"/>
          <p:nvPr/>
        </p:nvSpPr>
        <p:spPr>
          <a:xfrm>
            <a:off x="1212215" y="2192020"/>
            <a:ext cx="1449070" cy="491490"/>
          </a:xfrm>
          <a:prstGeom prst="rect">
            <a:avLst/>
          </a:prstGeom>
          <a:noFill/>
        </p:spPr>
        <p:txBody>
          <a:bodyPr wrap="square" rtlCol="0">
            <a:spAutoFit/>
          </a:bodyPr>
          <a:p>
            <a:r>
              <a:rPr lang="en-US">
                <a:solidFill>
                  <a:srgbClr val="FF0000"/>
                </a:solidFill>
              </a:rPr>
              <a:t>Nhiệt kế</a:t>
            </a:r>
            <a:endParaRPr lang="en-US">
              <a:solidFill>
                <a:srgbClr val="FF0000"/>
              </a:solidFill>
            </a:endParaRPr>
          </a:p>
        </p:txBody>
      </p:sp>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2" name="Text Box 10"/>
          <p:cNvSpPr txBox="1"/>
          <p:nvPr/>
        </p:nvSpPr>
        <p:spPr>
          <a:xfrm>
            <a:off x="917575" y="1696085"/>
            <a:ext cx="5889625" cy="521970"/>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2. Một số nhiệt kế thường dùng</a:t>
            </a:r>
            <a:endParaRPr lang="en-US" altLang="en-US" sz="2800" b="1" dirty="0">
              <a:latin typeface="Times New Roman" panose="02020603050405020304" pitchFamily="18" charset="0"/>
            </a:endParaRPr>
          </a:p>
        </p:txBody>
      </p:sp>
    </p:spTree>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idx="1"/>
          </p:nvPr>
        </p:nvPicPr>
        <p:blipFill>
          <a:blip r:embed="rId1"/>
          <a:stretch>
            <a:fillRect/>
          </a:stretch>
        </p:blipFill>
        <p:spPr>
          <a:xfrm>
            <a:off x="1642745" y="500380"/>
            <a:ext cx="4977765" cy="4977765"/>
          </a:xfrm>
          <a:prstGeom prst="rect">
            <a:avLst/>
          </a:prstGeom>
        </p:spPr>
      </p:pic>
      <p:sp>
        <p:nvSpPr>
          <p:cNvPr id="8" name="Text Box 7"/>
          <p:cNvSpPr txBox="1"/>
          <p:nvPr/>
        </p:nvSpPr>
        <p:spPr>
          <a:xfrm>
            <a:off x="2317115" y="5893435"/>
            <a:ext cx="4510405" cy="491490"/>
          </a:xfrm>
          <a:prstGeom prst="rect">
            <a:avLst/>
          </a:prstGeom>
          <a:noFill/>
        </p:spPr>
        <p:txBody>
          <a:bodyPr wrap="square" rtlCol="0">
            <a:spAutoFit/>
          </a:bodyPr>
          <a:p>
            <a:pPr algn="ctr"/>
            <a:r>
              <a:rPr lang="en-US">
                <a:solidFill>
                  <a:srgbClr val="FF0000"/>
                </a:solidFill>
              </a:rPr>
              <a:t>NHIỆT KẾ TREO TƯỜNG</a:t>
            </a:r>
            <a:endParaRPr lang="en-US">
              <a:solidFill>
                <a:srgbClr val="FF0000"/>
              </a:solidFil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446405" y="1812925"/>
            <a:ext cx="8251825" cy="3760470"/>
          </a:xfrm>
          <a:prstGeom prst="rect">
            <a:avLst/>
          </a:prstGeom>
        </p:spPr>
      </p:pic>
      <p:sp>
        <p:nvSpPr>
          <p:cNvPr id="6" name="Text Box 5"/>
          <p:cNvSpPr txBox="1"/>
          <p:nvPr/>
        </p:nvSpPr>
        <p:spPr>
          <a:xfrm>
            <a:off x="2110105" y="6044565"/>
            <a:ext cx="5143500" cy="491490"/>
          </a:xfrm>
          <a:prstGeom prst="rect">
            <a:avLst/>
          </a:prstGeom>
          <a:noFill/>
        </p:spPr>
        <p:txBody>
          <a:bodyPr wrap="square" rtlCol="0">
            <a:spAutoFit/>
          </a:bodyPr>
          <a:p>
            <a:pPr algn="ctr"/>
            <a:r>
              <a:rPr lang="en-US">
                <a:solidFill>
                  <a:srgbClr val="FF0000"/>
                </a:solidFill>
              </a:rPr>
              <a:t>NHIỆT KẾ PHÒNG THÍ NGHIỆM</a:t>
            </a:r>
            <a:endParaRPr lang="en-US">
              <a:solidFill>
                <a:srgbClr val="FF0000"/>
              </a:solidFil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893445" y="240030"/>
            <a:ext cx="7241540" cy="4526280"/>
          </a:xfrm>
          <a:prstGeom prst="rect">
            <a:avLst/>
          </a:prstGeom>
        </p:spPr>
      </p:pic>
      <p:sp>
        <p:nvSpPr>
          <p:cNvPr id="6" name="Text Box 5"/>
          <p:cNvSpPr txBox="1"/>
          <p:nvPr/>
        </p:nvSpPr>
        <p:spPr>
          <a:xfrm>
            <a:off x="2233295" y="5146675"/>
            <a:ext cx="4961890" cy="491490"/>
          </a:xfrm>
          <a:prstGeom prst="rect">
            <a:avLst/>
          </a:prstGeom>
          <a:noFill/>
        </p:spPr>
        <p:txBody>
          <a:bodyPr wrap="square" rtlCol="0">
            <a:spAutoFit/>
          </a:bodyPr>
          <a:p>
            <a:pPr algn="ctr"/>
            <a:r>
              <a:rPr lang="en-US">
                <a:solidFill>
                  <a:srgbClr val="FF0000"/>
                </a:solidFill>
              </a:rPr>
              <a:t>NHIỆT KẾ Y TẾ</a:t>
            </a:r>
            <a:endParaRPr lang="en-US">
              <a:solidFill>
                <a:srgbClr val="FF0000"/>
              </a:solidFill>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2" name="Text Box 10"/>
          <p:cNvSpPr txBox="1"/>
          <p:nvPr/>
        </p:nvSpPr>
        <p:spPr>
          <a:xfrm>
            <a:off x="917575" y="1696085"/>
            <a:ext cx="5889625" cy="521970"/>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2. Một số nhiệt kế thường dùng</a:t>
            </a:r>
            <a:endParaRPr lang="en-US" altLang="en-US" sz="2800" b="1" dirty="0">
              <a:latin typeface="Times New Roman" panose="02020603050405020304" pitchFamily="18" charset="0"/>
            </a:endParaRPr>
          </a:p>
        </p:txBody>
      </p:sp>
      <p:sp>
        <p:nvSpPr>
          <p:cNvPr id="3" name="Text Box 2"/>
          <p:cNvSpPr txBox="1"/>
          <p:nvPr/>
        </p:nvSpPr>
        <p:spPr>
          <a:xfrm>
            <a:off x="881380" y="2322830"/>
            <a:ext cx="7195820" cy="1691640"/>
          </a:xfrm>
          <a:prstGeom prst="rect">
            <a:avLst/>
          </a:prstGeom>
          <a:noFill/>
        </p:spPr>
        <p:txBody>
          <a:bodyPr wrap="square" rtlCol="0">
            <a:spAutoFit/>
          </a:bodyPr>
          <a:p>
            <a:pPr algn="just"/>
            <a:r>
              <a:rPr lang="en-US"/>
              <a:t>Quan sát hình ảnh 3 loại nhiệt kế trên, nêu tên 3 loại nhiệt kế đó.</a:t>
            </a:r>
            <a:endParaRPr lang="en-US"/>
          </a:p>
          <a:p>
            <a:pPr algn="just"/>
            <a:r>
              <a:rPr lang="en-US"/>
              <a:t>Quan sát lại 3 loại nhiệt kế trên thật kĩ và xác định GHĐ và ĐCNN của mỗi loại nhiệt kế.</a:t>
            </a:r>
            <a:endParaRPr lang="en-US"/>
          </a:p>
        </p:txBody>
      </p:sp>
      <p:sp>
        <p:nvSpPr>
          <p:cNvPr id="8" name="Oval 7"/>
          <p:cNvSpPr/>
          <p:nvPr/>
        </p:nvSpPr>
        <p:spPr>
          <a:xfrm>
            <a:off x="6730365" y="4632960"/>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2" name="Text Box 10"/>
          <p:cNvSpPr txBox="1"/>
          <p:nvPr/>
        </p:nvSpPr>
        <p:spPr>
          <a:xfrm>
            <a:off x="917575" y="1696085"/>
            <a:ext cx="5889625" cy="1168400"/>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2. Một số nhiệt kế thường dùng</a:t>
            </a:r>
            <a:endParaRPr lang="en-US" altLang="en-US" sz="2800" b="1" dirty="0">
              <a:latin typeface="Times New Roman" panose="02020603050405020304" pitchFamily="18" charset="0"/>
            </a:endParaRPr>
          </a:p>
          <a:p>
            <a:pPr>
              <a:spcBef>
                <a:spcPct val="50000"/>
              </a:spcBef>
            </a:pPr>
            <a:r>
              <a:rPr lang="en-US" altLang="en-US" sz="2800" dirty="0">
                <a:latin typeface="Times New Roman" panose="02020603050405020304" pitchFamily="18" charset="0"/>
              </a:rPr>
              <a:t>Kẻ bảng dưới vào vở:</a:t>
            </a:r>
            <a:endParaRPr lang="en-US" altLang="en-US" sz="2800" dirty="0">
              <a:latin typeface="Times New Roman" panose="02020603050405020304" pitchFamily="18" charset="0"/>
            </a:endParaRPr>
          </a:p>
        </p:txBody>
      </p:sp>
      <p:graphicFrame>
        <p:nvGraphicFramePr>
          <p:cNvPr id="4" name="Table 3"/>
          <p:cNvGraphicFramePr/>
          <p:nvPr/>
        </p:nvGraphicFramePr>
        <p:xfrm>
          <a:off x="1259840" y="3095625"/>
          <a:ext cx="6624320" cy="2407920"/>
        </p:xfrm>
        <a:graphic>
          <a:graphicData uri="http://schemas.openxmlformats.org/drawingml/2006/table">
            <a:tbl>
              <a:tblPr firstRow="1" bandRow="1">
                <a:tableStyleId>{5C22544A-7EE6-4342-B048-85BDC9FD1C3A}</a:tableStyleId>
              </a:tblPr>
              <a:tblGrid>
                <a:gridCol w="1532890"/>
                <a:gridCol w="1118235"/>
                <a:gridCol w="1061085"/>
                <a:gridCol w="2912110"/>
              </a:tblGrid>
              <a:tr h="640080">
                <a:tc>
                  <a:txBody>
                    <a:bodyPr/>
                    <a:p>
                      <a:pPr algn="ctr">
                        <a:buNone/>
                      </a:pPr>
                      <a:r>
                        <a:rPr lang="en-US"/>
                        <a:t>Loại nhiệt kế</a:t>
                      </a:r>
                      <a:endParaRPr lang="en-US"/>
                    </a:p>
                  </a:txBody>
                  <a:tcPr/>
                </a:tc>
                <a:tc>
                  <a:txBody>
                    <a:bodyPr/>
                    <a:p>
                      <a:pPr algn="ctr">
                        <a:buNone/>
                      </a:pPr>
                      <a:r>
                        <a:rPr lang="en-US"/>
                        <a:t>GHĐ</a:t>
                      </a:r>
                      <a:endParaRPr lang="en-US"/>
                    </a:p>
                  </a:txBody>
                  <a:tcPr/>
                </a:tc>
                <a:tc>
                  <a:txBody>
                    <a:bodyPr/>
                    <a:p>
                      <a:pPr algn="ctr">
                        <a:buNone/>
                      </a:pPr>
                      <a:r>
                        <a:rPr lang="en-US"/>
                        <a:t>ĐCNN</a:t>
                      </a:r>
                      <a:endParaRPr lang="en-US"/>
                    </a:p>
                  </a:txBody>
                  <a:tcPr/>
                </a:tc>
                <a:tc>
                  <a:txBody>
                    <a:bodyPr/>
                    <a:p>
                      <a:pPr algn="ctr">
                        <a:buNone/>
                      </a:pPr>
                      <a:r>
                        <a:rPr lang="en-US"/>
                        <a:t>Công dụng</a:t>
                      </a:r>
                      <a:endParaRPr lang="en-US"/>
                    </a:p>
                  </a:txBody>
                  <a:tcPr/>
                </a:tc>
              </a:tr>
              <a:tr h="589280">
                <a:tc>
                  <a:txBody>
                    <a:bodyPr/>
                    <a:p>
                      <a:pPr algn="ctr">
                        <a:buNone/>
                      </a:pPr>
                      <a:r>
                        <a:rPr lang="en-US"/>
                        <a:t>Nhiệt kế treo tường</a:t>
                      </a:r>
                      <a:endParaRPr lang="en-US"/>
                    </a:p>
                  </a:txBody>
                  <a:tcPr/>
                </a:tc>
                <a:tc>
                  <a:txBody>
                    <a:bodyPr/>
                    <a:p>
                      <a:pPr>
                        <a:buNone/>
                      </a:pPr>
                      <a:r>
                        <a:rPr lang="en-US"/>
                        <a:t>Từ ....</a:t>
                      </a:r>
                      <a:endParaRPr lang="en-US"/>
                    </a:p>
                    <a:p>
                      <a:pPr>
                        <a:buNone/>
                      </a:pPr>
                      <a:r>
                        <a:rPr lang="en-US"/>
                        <a:t>đến ....</a:t>
                      </a:r>
                      <a:endParaRPr lang="en-US"/>
                    </a:p>
                    <a:p>
                      <a:pPr>
                        <a:buNone/>
                      </a:pPr>
                      <a:endParaRPr lang="en-US"/>
                    </a:p>
                  </a:txBody>
                  <a:tcPr/>
                </a:tc>
                <a:tc>
                  <a:txBody>
                    <a:bodyPr/>
                    <a:p>
                      <a:pPr>
                        <a:buNone/>
                      </a:pPr>
                      <a:r>
                        <a:rPr lang="en-US"/>
                        <a:t>...</a:t>
                      </a:r>
                      <a:endParaRPr lang="en-US"/>
                    </a:p>
                  </a:txBody>
                  <a:tcPr/>
                </a:tc>
                <a:tc>
                  <a:txBody>
                    <a:bodyPr/>
                    <a:p>
                      <a:pPr algn="ctr">
                        <a:buNone/>
                      </a:pPr>
                      <a:r>
                        <a:rPr lang="en-US"/>
                        <a:t>Đo nhiệt độ không khí</a:t>
                      </a:r>
                      <a:endParaRPr lang="en-US"/>
                    </a:p>
                  </a:txBody>
                  <a:tcPr/>
                </a:tc>
              </a:tr>
              <a:tr h="589280">
                <a:tc>
                  <a:txBody>
                    <a:bodyPr/>
                    <a:p>
                      <a:pPr algn="ctr">
                        <a:buNone/>
                      </a:pPr>
                      <a:r>
                        <a:rPr lang="en-US"/>
                        <a:t>Nhiệt kế phòng thí nghiệm</a:t>
                      </a:r>
                      <a:endParaRPr lang="en-US"/>
                    </a:p>
                  </a:txBody>
                  <a:tcPr/>
                </a:tc>
                <a:tc>
                  <a:txBody>
                    <a:bodyPr/>
                    <a:p>
                      <a:pPr>
                        <a:buNone/>
                      </a:pPr>
                      <a:r>
                        <a:rPr lang="en-US" sz="1800">
                          <a:sym typeface="+mn-ea"/>
                        </a:rPr>
                        <a:t>Từ ....</a:t>
                      </a:r>
                      <a:endParaRPr lang="en-US" sz="1800">
                        <a:sym typeface="+mn-ea"/>
                      </a:endParaRPr>
                    </a:p>
                    <a:p>
                      <a:pPr>
                        <a:buNone/>
                      </a:pPr>
                      <a:r>
                        <a:rPr lang="en-US" sz="1800">
                          <a:sym typeface="+mn-ea"/>
                        </a:rPr>
                        <a:t>đến ....</a:t>
                      </a:r>
                      <a:endParaRPr lang="en-US" sz="1800">
                        <a:sym typeface="+mn-ea"/>
                      </a:endParaRPr>
                    </a:p>
                    <a:p>
                      <a:pPr>
                        <a:buNone/>
                      </a:pPr>
                      <a:endParaRPr lang="en-US"/>
                    </a:p>
                  </a:txBody>
                  <a:tcPr/>
                </a:tc>
                <a:tc>
                  <a:txBody>
                    <a:bodyPr/>
                    <a:p>
                      <a:pPr>
                        <a:buNone/>
                      </a:pPr>
                      <a:r>
                        <a:rPr lang="en-US"/>
                        <a:t>...</a:t>
                      </a:r>
                      <a:endParaRPr lang="en-US"/>
                    </a:p>
                  </a:txBody>
                  <a:tcPr/>
                </a:tc>
                <a:tc>
                  <a:txBody>
                    <a:bodyPr/>
                    <a:p>
                      <a:pPr algn="ctr">
                        <a:buNone/>
                      </a:pPr>
                      <a:r>
                        <a:rPr lang="en-US"/>
                        <a:t>Đo nhiệt độ trong các thí nghiệm</a:t>
                      </a:r>
                      <a:endParaRPr lang="en-US"/>
                    </a:p>
                  </a:txBody>
                  <a:tcPr/>
                </a:tc>
              </a:tr>
              <a:tr h="589280">
                <a:tc>
                  <a:txBody>
                    <a:bodyPr/>
                    <a:p>
                      <a:pPr algn="ctr">
                        <a:buNone/>
                      </a:pPr>
                      <a:r>
                        <a:rPr lang="en-US"/>
                        <a:t>Nhiệt kế y tế</a:t>
                      </a:r>
                      <a:endParaRPr lang="en-US"/>
                    </a:p>
                  </a:txBody>
                  <a:tcPr/>
                </a:tc>
                <a:tc>
                  <a:txBody>
                    <a:bodyPr/>
                    <a:p>
                      <a:pPr>
                        <a:buNone/>
                      </a:pPr>
                      <a:r>
                        <a:rPr lang="en-US" sz="1800">
                          <a:sym typeface="+mn-ea"/>
                        </a:rPr>
                        <a:t>Từ ....</a:t>
                      </a:r>
                      <a:endParaRPr lang="en-US" sz="1800">
                        <a:sym typeface="+mn-ea"/>
                      </a:endParaRPr>
                    </a:p>
                    <a:p>
                      <a:pPr>
                        <a:buNone/>
                      </a:pPr>
                      <a:r>
                        <a:rPr lang="en-US" sz="1800">
                          <a:sym typeface="+mn-ea"/>
                        </a:rPr>
                        <a:t>đến ....</a:t>
                      </a:r>
                      <a:endParaRPr lang="en-US" sz="1800">
                        <a:sym typeface="+mn-ea"/>
                      </a:endParaRPr>
                    </a:p>
                    <a:p>
                      <a:pPr>
                        <a:buNone/>
                      </a:pPr>
                      <a:endParaRPr lang="en-US"/>
                    </a:p>
                  </a:txBody>
                  <a:tcPr/>
                </a:tc>
                <a:tc>
                  <a:txBody>
                    <a:bodyPr/>
                    <a:p>
                      <a:pPr>
                        <a:buNone/>
                      </a:pPr>
                      <a:r>
                        <a:rPr lang="en-US"/>
                        <a:t>...</a:t>
                      </a:r>
                      <a:endParaRPr lang="en-US"/>
                    </a:p>
                  </a:txBody>
                  <a:tcPr/>
                </a:tc>
                <a:tc>
                  <a:txBody>
                    <a:bodyPr/>
                    <a:p>
                      <a:pPr algn="ctr">
                        <a:buNone/>
                      </a:pPr>
                      <a:r>
                        <a:rPr lang="en-US"/>
                        <a:t>Đo nhiệt độ cơ thể</a:t>
                      </a:r>
                      <a:endParaRPr lang="en-US"/>
                    </a:p>
                  </a:txBody>
                  <a:tcPr/>
                </a:tc>
              </a:tr>
            </a:tbl>
          </a:graphicData>
        </a:graphic>
      </p:graphicFrame>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2" name="Text Box 10"/>
          <p:cNvSpPr txBox="1"/>
          <p:nvPr/>
        </p:nvSpPr>
        <p:spPr>
          <a:xfrm>
            <a:off x="917575" y="1696085"/>
            <a:ext cx="5889625" cy="1168400"/>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2. Một số nhiệt kế thường dùng</a:t>
            </a:r>
            <a:endParaRPr lang="en-US" altLang="en-US" sz="2800" b="1" dirty="0">
              <a:latin typeface="Times New Roman" panose="02020603050405020304" pitchFamily="18" charset="0"/>
            </a:endParaRPr>
          </a:p>
          <a:p>
            <a:pPr>
              <a:spcBef>
                <a:spcPct val="50000"/>
              </a:spcBef>
            </a:pPr>
            <a:r>
              <a:rPr lang="en-US" altLang="en-US" sz="2800" dirty="0">
                <a:latin typeface="Times New Roman" panose="02020603050405020304" pitchFamily="18" charset="0"/>
              </a:rPr>
              <a:t>Kẻ bảng dưới vào vở:</a:t>
            </a:r>
            <a:endParaRPr lang="en-US" altLang="en-US" sz="2800" dirty="0">
              <a:latin typeface="Times New Roman" panose="02020603050405020304" pitchFamily="18" charset="0"/>
            </a:endParaRPr>
          </a:p>
        </p:txBody>
      </p:sp>
      <p:graphicFrame>
        <p:nvGraphicFramePr>
          <p:cNvPr id="4" name="Table 3"/>
          <p:cNvGraphicFramePr/>
          <p:nvPr/>
        </p:nvGraphicFramePr>
        <p:xfrm>
          <a:off x="1259840" y="3095625"/>
          <a:ext cx="6624320" cy="2407920"/>
        </p:xfrm>
        <a:graphic>
          <a:graphicData uri="http://schemas.openxmlformats.org/drawingml/2006/table">
            <a:tbl>
              <a:tblPr firstRow="1" bandRow="1">
                <a:tableStyleId>{5C22544A-7EE6-4342-B048-85BDC9FD1C3A}</a:tableStyleId>
              </a:tblPr>
              <a:tblGrid>
                <a:gridCol w="1532890"/>
                <a:gridCol w="1438910"/>
                <a:gridCol w="891540"/>
                <a:gridCol w="2760980"/>
              </a:tblGrid>
              <a:tr h="640080">
                <a:tc>
                  <a:txBody>
                    <a:bodyPr/>
                    <a:p>
                      <a:pPr algn="ctr">
                        <a:buNone/>
                      </a:pPr>
                      <a:r>
                        <a:rPr lang="en-US"/>
                        <a:t>Loại nhiệt kế</a:t>
                      </a:r>
                      <a:endParaRPr lang="en-US"/>
                    </a:p>
                  </a:txBody>
                  <a:tcPr/>
                </a:tc>
                <a:tc>
                  <a:txBody>
                    <a:bodyPr/>
                    <a:p>
                      <a:pPr algn="ctr">
                        <a:buNone/>
                      </a:pPr>
                      <a:r>
                        <a:rPr lang="en-US"/>
                        <a:t>GHĐ</a:t>
                      </a:r>
                      <a:endParaRPr lang="en-US"/>
                    </a:p>
                  </a:txBody>
                  <a:tcPr/>
                </a:tc>
                <a:tc>
                  <a:txBody>
                    <a:bodyPr/>
                    <a:p>
                      <a:pPr algn="ctr">
                        <a:buNone/>
                      </a:pPr>
                      <a:r>
                        <a:rPr lang="en-US"/>
                        <a:t>ĐCNN</a:t>
                      </a:r>
                      <a:endParaRPr lang="en-US"/>
                    </a:p>
                  </a:txBody>
                  <a:tcPr/>
                </a:tc>
                <a:tc>
                  <a:txBody>
                    <a:bodyPr/>
                    <a:p>
                      <a:pPr algn="ctr">
                        <a:buNone/>
                      </a:pPr>
                      <a:r>
                        <a:rPr lang="en-US"/>
                        <a:t>Công dụng</a:t>
                      </a:r>
                      <a:endParaRPr lang="en-US"/>
                    </a:p>
                  </a:txBody>
                  <a:tcPr/>
                </a:tc>
              </a:tr>
              <a:tr h="589280">
                <a:tc>
                  <a:txBody>
                    <a:bodyPr/>
                    <a:p>
                      <a:pPr algn="ctr">
                        <a:buNone/>
                      </a:pPr>
                      <a:r>
                        <a:rPr lang="en-US"/>
                        <a:t>Nhiệt kế treo tường</a:t>
                      </a:r>
                      <a:endParaRPr lang="en-US"/>
                    </a:p>
                  </a:txBody>
                  <a:tcPr/>
                </a:tc>
                <a:tc>
                  <a:txBody>
                    <a:bodyPr/>
                    <a:p>
                      <a:pPr>
                        <a:buNone/>
                      </a:pPr>
                      <a:r>
                        <a:rPr lang="en-US"/>
                        <a:t>Từ ..</a:t>
                      </a:r>
                      <a:r>
                        <a:rPr lang="en-US">
                          <a:solidFill>
                            <a:srgbClr val="FF0000"/>
                          </a:solidFill>
                        </a:rPr>
                        <a:t>- </a:t>
                      </a:r>
                      <a:r>
                        <a:rPr lang="en-US">
                          <a:solidFill>
                            <a:srgbClr val="FF0000"/>
                          </a:solidFill>
                        </a:rPr>
                        <a:t>20</a:t>
                      </a:r>
                      <a:r>
                        <a:rPr lang="en-US" baseline="30000">
                          <a:solidFill>
                            <a:srgbClr val="FF0000"/>
                          </a:solidFill>
                        </a:rPr>
                        <a:t>0</a:t>
                      </a:r>
                      <a:r>
                        <a:rPr lang="en-US">
                          <a:solidFill>
                            <a:srgbClr val="FF0000"/>
                          </a:solidFill>
                        </a:rPr>
                        <a:t>C</a:t>
                      </a:r>
                      <a:r>
                        <a:rPr lang="en-US"/>
                        <a:t>..</a:t>
                      </a:r>
                      <a:endParaRPr lang="en-US"/>
                    </a:p>
                    <a:p>
                      <a:pPr>
                        <a:buNone/>
                      </a:pPr>
                      <a:r>
                        <a:rPr lang="en-US"/>
                        <a:t>đến ..</a:t>
                      </a:r>
                      <a:r>
                        <a:rPr lang="en-US">
                          <a:solidFill>
                            <a:srgbClr val="FF0000"/>
                          </a:solidFill>
                        </a:rPr>
                        <a:t>50</a:t>
                      </a:r>
                      <a:r>
                        <a:rPr lang="en-US" sz="1800" baseline="30000">
                          <a:solidFill>
                            <a:srgbClr val="FF0000"/>
                          </a:solidFill>
                          <a:sym typeface="+mn-ea"/>
                        </a:rPr>
                        <a:t>0</a:t>
                      </a:r>
                      <a:r>
                        <a:rPr lang="en-US" sz="1800">
                          <a:solidFill>
                            <a:srgbClr val="FF0000"/>
                          </a:solidFill>
                          <a:sym typeface="+mn-ea"/>
                        </a:rPr>
                        <a:t>C</a:t>
                      </a:r>
                      <a:r>
                        <a:rPr lang="en-US"/>
                        <a:t>.</a:t>
                      </a:r>
                      <a:endParaRPr lang="en-US"/>
                    </a:p>
                    <a:p>
                      <a:pPr>
                        <a:buNone/>
                      </a:pPr>
                      <a:endParaRPr lang="en-US"/>
                    </a:p>
                  </a:txBody>
                  <a:tcPr/>
                </a:tc>
                <a:tc>
                  <a:txBody>
                    <a:bodyPr/>
                    <a:p>
                      <a:pPr>
                        <a:buNone/>
                      </a:pPr>
                      <a:r>
                        <a:rPr lang="en-US"/>
                        <a:t>..</a:t>
                      </a:r>
                      <a:r>
                        <a:rPr lang="en-US" sz="1800">
                          <a:solidFill>
                            <a:srgbClr val="FF0000"/>
                          </a:solidFill>
                          <a:sym typeface="+mn-ea"/>
                        </a:rPr>
                        <a:t>1</a:t>
                      </a:r>
                      <a:r>
                        <a:rPr lang="en-US" sz="1800" baseline="30000">
                          <a:solidFill>
                            <a:srgbClr val="FF0000"/>
                          </a:solidFill>
                          <a:sym typeface="+mn-ea"/>
                        </a:rPr>
                        <a:t>0</a:t>
                      </a:r>
                      <a:r>
                        <a:rPr lang="en-US" sz="1800">
                          <a:solidFill>
                            <a:srgbClr val="FF0000"/>
                          </a:solidFill>
                          <a:sym typeface="+mn-ea"/>
                        </a:rPr>
                        <a:t>C</a:t>
                      </a:r>
                      <a:r>
                        <a:rPr lang="en-US" sz="1800">
                          <a:sym typeface="+mn-ea"/>
                        </a:rPr>
                        <a:t>.</a:t>
                      </a:r>
                      <a:r>
                        <a:rPr lang="en-US"/>
                        <a:t>.</a:t>
                      </a:r>
                      <a:endParaRPr lang="en-US"/>
                    </a:p>
                  </a:txBody>
                  <a:tcPr/>
                </a:tc>
                <a:tc>
                  <a:txBody>
                    <a:bodyPr/>
                    <a:p>
                      <a:pPr algn="ctr">
                        <a:buNone/>
                      </a:pPr>
                      <a:r>
                        <a:rPr lang="en-US"/>
                        <a:t>Đo nhiệt độ không khí</a:t>
                      </a:r>
                      <a:endParaRPr lang="en-US"/>
                    </a:p>
                  </a:txBody>
                  <a:tcPr/>
                </a:tc>
              </a:tr>
              <a:tr h="589280">
                <a:tc>
                  <a:txBody>
                    <a:bodyPr/>
                    <a:p>
                      <a:pPr algn="ctr">
                        <a:buNone/>
                      </a:pPr>
                      <a:r>
                        <a:rPr lang="en-US"/>
                        <a:t>Nhiệt kế phòng thí nghiệm</a:t>
                      </a:r>
                      <a:endParaRPr lang="en-US"/>
                    </a:p>
                  </a:txBody>
                  <a:tcPr/>
                </a:tc>
                <a:tc>
                  <a:txBody>
                    <a:bodyPr/>
                    <a:p>
                      <a:pPr>
                        <a:buNone/>
                      </a:pPr>
                      <a:r>
                        <a:rPr lang="en-US" sz="1800">
                          <a:sym typeface="+mn-ea"/>
                        </a:rPr>
                        <a:t>Từ .</a:t>
                      </a:r>
                      <a:r>
                        <a:rPr lang="en-US" sz="1800">
                          <a:solidFill>
                            <a:srgbClr val="FF0000"/>
                          </a:solidFill>
                          <a:sym typeface="+mn-ea"/>
                        </a:rPr>
                        <a:t>.0</a:t>
                      </a:r>
                      <a:r>
                        <a:rPr lang="en-US" sz="1800" baseline="30000">
                          <a:solidFill>
                            <a:srgbClr val="FF0000"/>
                          </a:solidFill>
                          <a:sym typeface="+mn-ea"/>
                        </a:rPr>
                        <a:t>0</a:t>
                      </a:r>
                      <a:r>
                        <a:rPr lang="en-US" sz="1800">
                          <a:solidFill>
                            <a:srgbClr val="FF0000"/>
                          </a:solidFill>
                          <a:sym typeface="+mn-ea"/>
                        </a:rPr>
                        <a:t>C</a:t>
                      </a:r>
                      <a:r>
                        <a:rPr lang="en-US" sz="1800">
                          <a:sym typeface="+mn-ea"/>
                        </a:rPr>
                        <a:t>..</a:t>
                      </a:r>
                      <a:endParaRPr lang="en-US" sz="1800">
                        <a:sym typeface="+mn-ea"/>
                      </a:endParaRPr>
                    </a:p>
                    <a:p>
                      <a:pPr>
                        <a:buNone/>
                      </a:pPr>
                      <a:r>
                        <a:rPr lang="en-US" sz="1800">
                          <a:sym typeface="+mn-ea"/>
                        </a:rPr>
                        <a:t>đến ..</a:t>
                      </a:r>
                      <a:r>
                        <a:rPr lang="en-US" sz="1800">
                          <a:solidFill>
                            <a:srgbClr val="FF0000"/>
                          </a:solidFill>
                          <a:sym typeface="+mn-ea"/>
                        </a:rPr>
                        <a:t>10</a:t>
                      </a:r>
                      <a:r>
                        <a:rPr lang="en-US" sz="1800">
                          <a:solidFill>
                            <a:srgbClr val="FF0000"/>
                          </a:solidFill>
                          <a:sym typeface="+mn-ea"/>
                        </a:rPr>
                        <a:t>0</a:t>
                      </a:r>
                      <a:r>
                        <a:rPr lang="en-US" sz="1800" baseline="30000">
                          <a:solidFill>
                            <a:srgbClr val="FF0000"/>
                          </a:solidFill>
                          <a:sym typeface="+mn-ea"/>
                        </a:rPr>
                        <a:t>0</a:t>
                      </a:r>
                      <a:r>
                        <a:rPr lang="en-US" sz="1800">
                          <a:solidFill>
                            <a:srgbClr val="FF0000"/>
                          </a:solidFill>
                          <a:sym typeface="+mn-ea"/>
                        </a:rPr>
                        <a:t>C</a:t>
                      </a:r>
                      <a:endParaRPr lang="en-US" sz="1800">
                        <a:sym typeface="+mn-ea"/>
                      </a:endParaRPr>
                    </a:p>
                    <a:p>
                      <a:pPr>
                        <a:buNone/>
                      </a:pPr>
                      <a:endParaRPr lang="en-US"/>
                    </a:p>
                  </a:txBody>
                  <a:tcPr/>
                </a:tc>
                <a:tc>
                  <a:txBody>
                    <a:bodyPr/>
                    <a:p>
                      <a:pPr>
                        <a:buNone/>
                      </a:pPr>
                      <a:r>
                        <a:rPr lang="en-US"/>
                        <a:t>..</a:t>
                      </a:r>
                      <a:r>
                        <a:rPr lang="en-US" sz="1800">
                          <a:solidFill>
                            <a:srgbClr val="FF0000"/>
                          </a:solidFill>
                          <a:sym typeface="+mn-ea"/>
                        </a:rPr>
                        <a:t>1</a:t>
                      </a:r>
                      <a:r>
                        <a:rPr lang="en-US" sz="1800" baseline="30000">
                          <a:solidFill>
                            <a:srgbClr val="FF0000"/>
                          </a:solidFill>
                          <a:sym typeface="+mn-ea"/>
                        </a:rPr>
                        <a:t>0</a:t>
                      </a:r>
                      <a:r>
                        <a:rPr lang="en-US" sz="1800">
                          <a:solidFill>
                            <a:srgbClr val="FF0000"/>
                          </a:solidFill>
                          <a:sym typeface="+mn-ea"/>
                        </a:rPr>
                        <a:t>C</a:t>
                      </a:r>
                      <a:r>
                        <a:rPr lang="en-US"/>
                        <a:t>.</a:t>
                      </a:r>
                      <a:endParaRPr lang="en-US"/>
                    </a:p>
                  </a:txBody>
                  <a:tcPr/>
                </a:tc>
                <a:tc>
                  <a:txBody>
                    <a:bodyPr/>
                    <a:p>
                      <a:pPr algn="ctr">
                        <a:buNone/>
                      </a:pPr>
                      <a:r>
                        <a:rPr lang="en-US"/>
                        <a:t>Đo nhiệt độ trong các thí nghiệm</a:t>
                      </a:r>
                      <a:endParaRPr lang="en-US"/>
                    </a:p>
                  </a:txBody>
                  <a:tcPr/>
                </a:tc>
              </a:tr>
              <a:tr h="589280">
                <a:tc>
                  <a:txBody>
                    <a:bodyPr/>
                    <a:p>
                      <a:pPr algn="ctr">
                        <a:buNone/>
                      </a:pPr>
                      <a:r>
                        <a:rPr lang="en-US"/>
                        <a:t>Nhiệt kế y tế</a:t>
                      </a:r>
                      <a:endParaRPr lang="en-US"/>
                    </a:p>
                  </a:txBody>
                  <a:tcPr/>
                </a:tc>
                <a:tc>
                  <a:txBody>
                    <a:bodyPr/>
                    <a:p>
                      <a:pPr>
                        <a:buNone/>
                      </a:pPr>
                      <a:r>
                        <a:rPr lang="en-US" sz="1800">
                          <a:sym typeface="+mn-ea"/>
                        </a:rPr>
                        <a:t>Từ .</a:t>
                      </a:r>
                      <a:r>
                        <a:rPr lang="en-US" sz="1800">
                          <a:solidFill>
                            <a:srgbClr val="FF0000"/>
                          </a:solidFill>
                          <a:sym typeface="+mn-ea"/>
                        </a:rPr>
                        <a:t>35</a:t>
                      </a:r>
                      <a:r>
                        <a:rPr lang="en-US" sz="1800" baseline="30000">
                          <a:solidFill>
                            <a:srgbClr val="FF0000"/>
                          </a:solidFill>
                          <a:sym typeface="+mn-ea"/>
                        </a:rPr>
                        <a:t>0</a:t>
                      </a:r>
                      <a:r>
                        <a:rPr lang="en-US" sz="1800">
                          <a:solidFill>
                            <a:srgbClr val="FF0000"/>
                          </a:solidFill>
                          <a:sym typeface="+mn-ea"/>
                        </a:rPr>
                        <a:t>C</a:t>
                      </a:r>
                      <a:r>
                        <a:rPr lang="en-US" sz="1800">
                          <a:sym typeface="+mn-ea"/>
                        </a:rPr>
                        <a:t>.</a:t>
                      </a:r>
                      <a:endParaRPr lang="en-US" sz="1800">
                        <a:sym typeface="+mn-ea"/>
                      </a:endParaRPr>
                    </a:p>
                    <a:p>
                      <a:pPr>
                        <a:buNone/>
                      </a:pPr>
                      <a:r>
                        <a:rPr lang="en-US" sz="1800">
                          <a:sym typeface="+mn-ea"/>
                        </a:rPr>
                        <a:t>đến .</a:t>
                      </a:r>
                      <a:r>
                        <a:rPr lang="en-US" sz="1800">
                          <a:solidFill>
                            <a:srgbClr val="FF0000"/>
                          </a:solidFill>
                          <a:sym typeface="+mn-ea"/>
                        </a:rPr>
                        <a:t>42</a:t>
                      </a:r>
                      <a:r>
                        <a:rPr lang="en-US" sz="1800" baseline="30000">
                          <a:solidFill>
                            <a:srgbClr val="FF0000"/>
                          </a:solidFill>
                          <a:sym typeface="+mn-ea"/>
                        </a:rPr>
                        <a:t>0</a:t>
                      </a:r>
                      <a:r>
                        <a:rPr lang="en-US" sz="1800">
                          <a:solidFill>
                            <a:srgbClr val="FF0000"/>
                          </a:solidFill>
                          <a:sym typeface="+mn-ea"/>
                        </a:rPr>
                        <a:t>C</a:t>
                      </a:r>
                      <a:r>
                        <a:rPr lang="en-US" sz="1800">
                          <a:sym typeface="+mn-ea"/>
                        </a:rPr>
                        <a:t>.</a:t>
                      </a:r>
                      <a:r>
                        <a:rPr lang="en-US" sz="1800">
                          <a:sym typeface="+mn-ea"/>
                        </a:rPr>
                        <a:t>...</a:t>
                      </a:r>
                      <a:endParaRPr lang="en-US" sz="1800">
                        <a:sym typeface="+mn-ea"/>
                      </a:endParaRPr>
                    </a:p>
                    <a:p>
                      <a:pPr>
                        <a:buNone/>
                      </a:pPr>
                      <a:endParaRPr lang="en-US"/>
                    </a:p>
                  </a:txBody>
                  <a:tcPr/>
                </a:tc>
                <a:tc>
                  <a:txBody>
                    <a:bodyPr/>
                    <a:p>
                      <a:pPr>
                        <a:buNone/>
                      </a:pPr>
                      <a:r>
                        <a:rPr lang="en-US">
                          <a:solidFill>
                            <a:srgbClr val="FF0000"/>
                          </a:solidFill>
                        </a:rPr>
                        <a:t>0,</a:t>
                      </a:r>
                      <a:r>
                        <a:rPr lang="en-US" sz="1800">
                          <a:solidFill>
                            <a:srgbClr val="FF0000"/>
                          </a:solidFill>
                          <a:sym typeface="+mn-ea"/>
                        </a:rPr>
                        <a:t>1</a:t>
                      </a:r>
                      <a:r>
                        <a:rPr lang="en-US" sz="1800" baseline="30000">
                          <a:solidFill>
                            <a:srgbClr val="FF0000"/>
                          </a:solidFill>
                          <a:sym typeface="+mn-ea"/>
                        </a:rPr>
                        <a:t>0</a:t>
                      </a:r>
                      <a:r>
                        <a:rPr lang="en-US" sz="1800">
                          <a:solidFill>
                            <a:srgbClr val="FF0000"/>
                          </a:solidFill>
                          <a:sym typeface="+mn-ea"/>
                        </a:rPr>
                        <a:t>C</a:t>
                      </a:r>
                      <a:endParaRPr lang="en-US"/>
                    </a:p>
                  </a:txBody>
                  <a:tcPr/>
                </a:tc>
                <a:tc>
                  <a:txBody>
                    <a:bodyPr/>
                    <a:p>
                      <a:pPr algn="ctr">
                        <a:buNone/>
                      </a:pPr>
                      <a:r>
                        <a:rPr lang="en-US"/>
                        <a:t>Đo nhiệt độ cơ thể</a:t>
                      </a:r>
                      <a:endParaRPr lang="en-US"/>
                    </a:p>
                  </a:txBody>
                  <a:tcPr/>
                </a:tc>
              </a:tr>
            </a:tbl>
          </a:graphicData>
        </a:graphic>
      </p:graphicFrame>
    </p:spTree>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22225" y="-13970"/>
            <a:ext cx="4545330" cy="2840355"/>
          </a:xfrm>
          <a:prstGeom prst="rect">
            <a:avLst/>
          </a:prstGeom>
        </p:spPr>
      </p:pic>
      <p:pic>
        <p:nvPicPr>
          <p:cNvPr id="2" name="Content Placeholder 1"/>
          <p:cNvPicPr>
            <a:picLocks noChangeAspect="1"/>
          </p:cNvPicPr>
          <p:nvPr>
            <p:ph sz="half" idx="2"/>
          </p:nvPr>
        </p:nvPicPr>
        <p:blipFill>
          <a:blip r:embed="rId2"/>
          <a:stretch>
            <a:fillRect/>
          </a:stretch>
        </p:blipFill>
        <p:spPr>
          <a:xfrm>
            <a:off x="4852035" y="-70485"/>
            <a:ext cx="3258185" cy="3258185"/>
          </a:xfrm>
          <a:prstGeom prst="rect">
            <a:avLst/>
          </a:prstGeom>
        </p:spPr>
      </p:pic>
      <p:pic>
        <p:nvPicPr>
          <p:cNvPr id="5" name="Picture 4"/>
          <p:cNvPicPr>
            <a:picLocks noChangeAspect="1"/>
          </p:cNvPicPr>
          <p:nvPr/>
        </p:nvPicPr>
        <p:blipFill>
          <a:blip r:embed="rId3"/>
          <a:stretch>
            <a:fillRect/>
          </a:stretch>
        </p:blipFill>
        <p:spPr>
          <a:xfrm>
            <a:off x="1844040" y="1766570"/>
            <a:ext cx="3710305" cy="3710305"/>
          </a:xfrm>
          <a:prstGeom prst="rect">
            <a:avLst/>
          </a:prstGeom>
        </p:spPr>
      </p:pic>
      <p:sp>
        <p:nvSpPr>
          <p:cNvPr id="7" name="Text Box 6"/>
          <p:cNvSpPr txBox="1"/>
          <p:nvPr/>
        </p:nvSpPr>
        <p:spPr>
          <a:xfrm>
            <a:off x="419735" y="4735830"/>
            <a:ext cx="8225790" cy="1691640"/>
          </a:xfrm>
          <a:prstGeom prst="rect">
            <a:avLst/>
          </a:prstGeom>
          <a:noFill/>
        </p:spPr>
        <p:txBody>
          <a:bodyPr wrap="square" rtlCol="0">
            <a:spAutoFit/>
          </a:bodyPr>
          <a:p>
            <a:pPr algn="just"/>
            <a:r>
              <a:rPr lang="en-US"/>
              <a:t>Trong mỗi nhiệt kế có một ống thủy tinh rỗng và kín nằm trên một bảng chia độ, một đầu nối thông với một bầu chứa chất lỏng (thủy ngân, rượu, dầu nhờn có pha màu...). Ta đọc nhiệt độ dựa trên vị trí mức chất lỏng trong nhiệt kế.</a:t>
            </a:r>
            <a:endParaRPr lang="en-US"/>
          </a:p>
        </p:txBody>
      </p:sp>
      <p:sp>
        <p:nvSpPr>
          <p:cNvPr id="8" name="Oval 7"/>
          <p:cNvSpPr/>
          <p:nvPr/>
        </p:nvSpPr>
        <p:spPr>
          <a:xfrm>
            <a:off x="6281420" y="3187065"/>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Oval 7"/>
          <p:cNvSpPr/>
          <p:nvPr/>
        </p:nvSpPr>
        <p:spPr>
          <a:xfrm>
            <a:off x="6730365" y="4632960"/>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9" name="Text Box 8"/>
          <p:cNvSpPr txBox="1"/>
          <p:nvPr/>
        </p:nvSpPr>
        <p:spPr>
          <a:xfrm>
            <a:off x="712470" y="716915"/>
            <a:ext cx="7669530" cy="4092575"/>
          </a:xfrm>
          <a:prstGeom prst="rect">
            <a:avLst/>
          </a:prstGeom>
          <a:noFill/>
        </p:spPr>
        <p:txBody>
          <a:bodyPr wrap="square" rtlCol="0">
            <a:spAutoFit/>
          </a:bodyPr>
          <a:p>
            <a:pPr algn="just"/>
            <a:r>
              <a:rPr lang="en-US"/>
              <a:t>- Khi nhiệt độ thay đổi, thể tích chất lỏng trong nhiệt kế có thay đổi không?</a:t>
            </a:r>
            <a:endParaRPr lang="en-US"/>
          </a:p>
          <a:p>
            <a:pPr algn="just"/>
            <a:r>
              <a:rPr lang="en-US"/>
              <a:t>-&gt; Thể tích chất lỏng trong nhiệt kế thay đổi.</a:t>
            </a:r>
            <a:endParaRPr lang="en-US"/>
          </a:p>
          <a:p>
            <a:pPr algn="just"/>
            <a:r>
              <a:rPr lang="en-US"/>
              <a:t>- Khi nhiệt độ tăng thì thể tích chất chất lỏng trong ống tăng hay giảm?</a:t>
            </a:r>
            <a:endParaRPr lang="en-US"/>
          </a:p>
          <a:p>
            <a:pPr algn="just"/>
            <a:r>
              <a:rPr lang="en-US"/>
              <a:t>-&gt; Thể tích tăng.</a:t>
            </a:r>
            <a:endParaRPr lang="en-US"/>
          </a:p>
          <a:p>
            <a:pPr algn="just"/>
            <a:r>
              <a:rPr lang="en-US"/>
              <a:t>- </a:t>
            </a:r>
            <a:r>
              <a:rPr lang="en-US">
                <a:sym typeface="+mn-ea"/>
              </a:rPr>
              <a:t>Khi nhiệt độ giảm thì thể tích chất chất lỏng trong ống tăng hay giảm?</a:t>
            </a:r>
            <a:endParaRPr lang="en-US">
              <a:sym typeface="+mn-ea"/>
            </a:endParaRPr>
          </a:p>
          <a:p>
            <a:pPr algn="just"/>
            <a:r>
              <a:rPr lang="en-US">
                <a:sym typeface="+mn-ea"/>
              </a:rPr>
              <a:t>-&gt; Thể tích giảm.</a:t>
            </a:r>
            <a:endParaRPr lang="en-US"/>
          </a:p>
          <a:p>
            <a:pPr algn="just"/>
            <a:endParaRPr lang="en-US"/>
          </a:p>
        </p:txBody>
      </p:sp>
      <p:sp>
        <p:nvSpPr>
          <p:cNvPr id="10" name="Cloud Callout 9"/>
          <p:cNvSpPr/>
          <p:nvPr/>
        </p:nvSpPr>
        <p:spPr>
          <a:xfrm>
            <a:off x="2123440" y="4271645"/>
            <a:ext cx="4054475" cy="219265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Nguyên tắc hoạt động của nhiệt kế dựa trên hiện tượng vật lí nào?</a:t>
            </a:r>
            <a:endParaRPr lang="en-US"/>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3"/>
          <p:cNvPicPr>
            <a:picLocks noChangeAspect="1"/>
          </p:cNvPicPr>
          <p:nvPr/>
        </p:nvPicPr>
        <p:blipFill>
          <a:blip r:embed="rId1"/>
          <a:stretch>
            <a:fillRect/>
          </a:stretch>
        </p:blipFill>
        <p:spPr>
          <a:xfrm>
            <a:off x="-36512" y="-50800"/>
            <a:ext cx="9199562" cy="6892925"/>
          </a:xfrm>
          <a:prstGeom prst="rect">
            <a:avLst/>
          </a:prstGeom>
          <a:noFill/>
          <a:ln w="9525">
            <a:noFill/>
          </a:ln>
        </p:spPr>
      </p:pic>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Cloud Callout 9"/>
          <p:cNvSpPr/>
          <p:nvPr/>
        </p:nvSpPr>
        <p:spPr>
          <a:xfrm>
            <a:off x="2151380" y="607060"/>
            <a:ext cx="4535805" cy="287147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Nguyên tắc hoạt động của nhiệt kế dựa trên hiện tượng vật lí nào?</a:t>
            </a:r>
            <a:endParaRPr lang="en-US"/>
          </a:p>
        </p:txBody>
      </p:sp>
      <p:sp>
        <p:nvSpPr>
          <p:cNvPr id="5" name="Text Box 4"/>
          <p:cNvSpPr txBox="1"/>
          <p:nvPr/>
        </p:nvSpPr>
        <p:spPr>
          <a:xfrm>
            <a:off x="1005205" y="4590415"/>
            <a:ext cx="7452995" cy="891540"/>
          </a:xfrm>
          <a:prstGeom prst="rect">
            <a:avLst/>
          </a:prstGeom>
          <a:noFill/>
        </p:spPr>
        <p:txBody>
          <a:bodyPr wrap="square" rtlCol="0">
            <a:spAutoFit/>
          </a:bodyPr>
          <a:p>
            <a:pPr algn="just"/>
            <a:r>
              <a:rPr lang="en-US">
                <a:solidFill>
                  <a:srgbClr val="FF0000"/>
                </a:solidFill>
              </a:rPr>
              <a:t>==&gt; Nhiệt kế hoạt động dựa trên hiện tượng dãn nở vì nhiệt của chất lỏng.</a:t>
            </a:r>
            <a:endParaRPr lang="en-US">
              <a:solidFill>
                <a:srgbClr val="FF0000"/>
              </a:solidFill>
            </a:endParaRPr>
          </a:p>
        </p:txBody>
      </p:sp>
      <p:sp>
        <p:nvSpPr>
          <p:cNvPr id="8" name="Oval 7"/>
          <p:cNvSpPr/>
          <p:nvPr/>
        </p:nvSpPr>
        <p:spPr>
          <a:xfrm>
            <a:off x="6824980" y="5227955"/>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2" name="Text Box 10"/>
          <p:cNvSpPr txBox="1"/>
          <p:nvPr/>
        </p:nvSpPr>
        <p:spPr>
          <a:xfrm>
            <a:off x="917575" y="1696085"/>
            <a:ext cx="5889625" cy="521970"/>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2. Một số nhiệt kế thường dùng</a:t>
            </a:r>
            <a:endParaRPr lang="en-US" altLang="en-US" sz="2800" b="1" dirty="0">
              <a:latin typeface="Times New Roman" panose="02020603050405020304" pitchFamily="18" charset="0"/>
            </a:endParaRPr>
          </a:p>
        </p:txBody>
      </p:sp>
      <p:sp>
        <p:nvSpPr>
          <p:cNvPr id="3" name="Text Box 2"/>
          <p:cNvSpPr txBox="1"/>
          <p:nvPr/>
        </p:nvSpPr>
        <p:spPr>
          <a:xfrm>
            <a:off x="881380" y="2322830"/>
            <a:ext cx="7195820" cy="1691640"/>
          </a:xfrm>
          <a:prstGeom prst="rect">
            <a:avLst/>
          </a:prstGeom>
          <a:noFill/>
        </p:spPr>
        <p:txBody>
          <a:bodyPr wrap="square" rtlCol="0">
            <a:spAutoFit/>
          </a:bodyPr>
          <a:p>
            <a:pPr algn="just"/>
            <a:r>
              <a:rPr lang="en-US"/>
              <a:t>Có nhiều loại nhiệt kế khác nhau: nhiệt kế treo tường, nhiệt kế phòng thí nghiệm, nhiệt kế y tế...</a:t>
            </a:r>
            <a:endParaRPr lang="en-US"/>
          </a:p>
          <a:p>
            <a:pPr algn="just"/>
            <a:r>
              <a:rPr lang="en-US"/>
              <a:t>Một số nhiệt kế thường dùng hoạt động dựa trên hiện tượng gãn nở vì nhiệt của các chất.</a:t>
            </a:r>
            <a:endParaRPr lang="en-US"/>
          </a:p>
        </p:txBody>
      </p:sp>
    </p:spTree>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idx="1"/>
          </p:nvPr>
        </p:nvPicPr>
        <p:blipFill>
          <a:blip r:embed="rId1"/>
          <a:stretch>
            <a:fillRect/>
          </a:stretch>
        </p:blipFill>
        <p:spPr>
          <a:xfrm>
            <a:off x="1699895" y="216535"/>
            <a:ext cx="4977765" cy="4977765"/>
          </a:xfrm>
          <a:prstGeom prst="rect">
            <a:avLst/>
          </a:prstGeom>
        </p:spPr>
      </p:pic>
      <p:sp>
        <p:nvSpPr>
          <p:cNvPr id="3" name="Text Box 2"/>
          <p:cNvSpPr txBox="1"/>
          <p:nvPr/>
        </p:nvSpPr>
        <p:spPr>
          <a:xfrm>
            <a:off x="721995" y="5629910"/>
            <a:ext cx="7983220" cy="891540"/>
          </a:xfrm>
          <a:prstGeom prst="rect">
            <a:avLst/>
          </a:prstGeom>
          <a:noFill/>
        </p:spPr>
        <p:txBody>
          <a:bodyPr wrap="square" rtlCol="0">
            <a:spAutoFit/>
          </a:bodyPr>
          <a:p>
            <a:r>
              <a:rPr lang="en-US"/>
              <a:t>Trên bảng chia độ của nhiệt kế treo tường, ta thấy một cột ghi theo </a:t>
            </a:r>
            <a:r>
              <a:rPr lang="en-US" baseline="30000"/>
              <a:t>0</a:t>
            </a:r>
            <a:r>
              <a:rPr lang="en-US"/>
              <a:t>C, cột kia theo </a:t>
            </a:r>
            <a:r>
              <a:rPr lang="en-US" baseline="30000"/>
              <a:t>0</a:t>
            </a:r>
            <a:r>
              <a:rPr lang="en-US"/>
              <a:t>F. Vì sao lại như vậy?</a:t>
            </a:r>
            <a:endParaRPr lang="en-US"/>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2" name="Text Box 10"/>
          <p:cNvSpPr txBox="1"/>
          <p:nvPr/>
        </p:nvSpPr>
        <p:spPr>
          <a:xfrm>
            <a:off x="917575" y="1696085"/>
            <a:ext cx="5889625" cy="521970"/>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2. Một số nhiệt kế thường dùng</a:t>
            </a:r>
            <a:endParaRPr lang="en-US" altLang="en-US" sz="2800" b="1" dirty="0">
              <a:latin typeface="Times New Roman" panose="02020603050405020304" pitchFamily="18" charset="0"/>
            </a:endParaRPr>
          </a:p>
        </p:txBody>
      </p:sp>
      <p:sp>
        <p:nvSpPr>
          <p:cNvPr id="4" name="Text Box 10"/>
          <p:cNvSpPr txBox="1"/>
          <p:nvPr/>
        </p:nvSpPr>
        <p:spPr>
          <a:xfrm>
            <a:off x="685800" y="2218055"/>
            <a:ext cx="4375150" cy="521970"/>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II. Nhiệt giai</a:t>
            </a:r>
            <a:endParaRPr lang="en-US" altLang="en-US" sz="2800" b="1" dirty="0">
              <a:solidFill>
                <a:srgbClr val="008000"/>
              </a:solidFill>
              <a:latin typeface="Times New Roman" panose="02020603050405020304" pitchFamily="18" charset="0"/>
            </a:endParaRPr>
          </a:p>
        </p:txBody>
      </p:sp>
    </p:spTree>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4" name="Text Box 10"/>
          <p:cNvSpPr txBox="1"/>
          <p:nvPr/>
        </p:nvSpPr>
        <p:spPr>
          <a:xfrm>
            <a:off x="685800" y="687705"/>
            <a:ext cx="4375150" cy="521970"/>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II. Nhiệt giai</a:t>
            </a:r>
            <a:endParaRPr lang="en-US" altLang="en-US" sz="2800" b="1" dirty="0">
              <a:solidFill>
                <a:srgbClr val="008000"/>
              </a:solidFill>
              <a:latin typeface="Times New Roman" panose="02020603050405020304" pitchFamily="18" charset="0"/>
            </a:endParaRPr>
          </a:p>
        </p:txBody>
      </p:sp>
      <p:sp>
        <p:nvSpPr>
          <p:cNvPr id="3" name="Text Box 2"/>
          <p:cNvSpPr txBox="1"/>
          <p:nvPr/>
        </p:nvSpPr>
        <p:spPr>
          <a:xfrm>
            <a:off x="995680" y="1425575"/>
            <a:ext cx="7157720" cy="2091690"/>
          </a:xfrm>
          <a:prstGeom prst="rect">
            <a:avLst/>
          </a:prstGeom>
          <a:noFill/>
        </p:spPr>
        <p:txBody>
          <a:bodyPr wrap="square" rtlCol="0">
            <a:spAutoFit/>
          </a:bodyPr>
          <a:p>
            <a:pPr algn="just"/>
            <a:r>
              <a:rPr lang="en-US"/>
              <a:t>Nhiệt giai là một thang nhiệt độ được phân chia theo một quy tắc xác định. Hai loại thang nhiệt độ phổ biến:</a:t>
            </a:r>
            <a:endParaRPr lang="en-US"/>
          </a:p>
          <a:p>
            <a:pPr algn="just"/>
            <a:r>
              <a:rPr lang="en-US"/>
              <a:t>+ Nhiệt giai Celsius (Xen-xi-út)</a:t>
            </a:r>
            <a:endParaRPr lang="en-US"/>
          </a:p>
          <a:p>
            <a:pPr algn="just"/>
            <a:r>
              <a:rPr lang="en-US"/>
              <a:t>+ Nhiệt giai Fahrenheit (Fa-ren-hai)</a:t>
            </a:r>
            <a:endParaRPr lang="en-US"/>
          </a:p>
        </p:txBody>
      </p:sp>
      <p:sp>
        <p:nvSpPr>
          <p:cNvPr id="8" name="Oval 7"/>
          <p:cNvSpPr/>
          <p:nvPr/>
        </p:nvSpPr>
        <p:spPr>
          <a:xfrm>
            <a:off x="6824980" y="5227955"/>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4" name="Text Box 10"/>
          <p:cNvSpPr txBox="1"/>
          <p:nvPr/>
        </p:nvSpPr>
        <p:spPr>
          <a:xfrm>
            <a:off x="685800" y="687705"/>
            <a:ext cx="4375150" cy="521970"/>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II. Nhiệt giai</a:t>
            </a:r>
            <a:endParaRPr lang="en-US" altLang="en-US" sz="2800" b="1" dirty="0">
              <a:solidFill>
                <a:srgbClr val="008000"/>
              </a:solidFill>
              <a:latin typeface="Times New Roman" panose="02020603050405020304" pitchFamily="18" charset="0"/>
            </a:endParaRPr>
          </a:p>
        </p:txBody>
      </p:sp>
      <p:sp>
        <p:nvSpPr>
          <p:cNvPr id="3" name="Text Box 2"/>
          <p:cNvSpPr txBox="1"/>
          <p:nvPr/>
        </p:nvSpPr>
        <p:spPr>
          <a:xfrm>
            <a:off x="995680" y="1425575"/>
            <a:ext cx="7157720" cy="2891790"/>
          </a:xfrm>
          <a:prstGeom prst="rect">
            <a:avLst/>
          </a:prstGeom>
          <a:noFill/>
        </p:spPr>
        <p:txBody>
          <a:bodyPr wrap="square" rtlCol="0">
            <a:spAutoFit/>
          </a:bodyPr>
          <a:p>
            <a:pPr algn="just"/>
            <a:r>
              <a:rPr lang="en-US"/>
              <a:t>- Nhiệt giai Celsius, đơn vị nhiệt độ kí hiệu là </a:t>
            </a:r>
            <a:r>
              <a:rPr lang="en-US" baseline="30000">
                <a:solidFill>
                  <a:srgbClr val="FF0000"/>
                </a:solidFill>
              </a:rPr>
              <a:t>0</a:t>
            </a:r>
            <a:r>
              <a:rPr lang="en-US">
                <a:solidFill>
                  <a:srgbClr val="FF0000"/>
                </a:solidFill>
              </a:rPr>
              <a:t>C. </a:t>
            </a:r>
            <a:r>
              <a:rPr lang="en-US">
                <a:solidFill>
                  <a:schemeClr val="tx1"/>
                </a:solidFill>
              </a:rPr>
              <a:t>Nhiệt giai này quy ước nhiệt độ nước đá đang tan là</a:t>
            </a:r>
            <a:r>
              <a:rPr lang="en-US">
                <a:solidFill>
                  <a:srgbClr val="FF0000"/>
                </a:solidFill>
              </a:rPr>
              <a:t> 0</a:t>
            </a:r>
            <a:r>
              <a:rPr lang="en-US" baseline="30000">
                <a:solidFill>
                  <a:srgbClr val="FF0000"/>
                </a:solidFill>
                <a:sym typeface="+mn-ea"/>
              </a:rPr>
              <a:t>0</a:t>
            </a:r>
            <a:r>
              <a:rPr lang="en-US">
                <a:solidFill>
                  <a:srgbClr val="FF0000"/>
                </a:solidFill>
                <a:sym typeface="+mn-ea"/>
              </a:rPr>
              <a:t>C</a:t>
            </a:r>
            <a:r>
              <a:rPr lang="en-US">
                <a:solidFill>
                  <a:schemeClr val="tx1"/>
                </a:solidFill>
                <a:sym typeface="+mn-ea"/>
              </a:rPr>
              <a:t>, của hơi nước đang sôi là</a:t>
            </a:r>
            <a:r>
              <a:rPr lang="en-US">
                <a:solidFill>
                  <a:srgbClr val="FF0000"/>
                </a:solidFill>
                <a:sym typeface="+mn-ea"/>
              </a:rPr>
              <a:t> 100</a:t>
            </a:r>
            <a:r>
              <a:rPr lang="en-US" baseline="30000">
                <a:solidFill>
                  <a:srgbClr val="FF0000"/>
                </a:solidFill>
                <a:sym typeface="+mn-ea"/>
              </a:rPr>
              <a:t>0</a:t>
            </a:r>
            <a:r>
              <a:rPr lang="en-US">
                <a:solidFill>
                  <a:srgbClr val="FF0000"/>
                </a:solidFill>
                <a:sym typeface="+mn-ea"/>
              </a:rPr>
              <a:t>C</a:t>
            </a:r>
            <a:r>
              <a:rPr lang="en-US">
                <a:solidFill>
                  <a:schemeClr val="tx1"/>
                </a:solidFill>
                <a:sym typeface="+mn-ea"/>
              </a:rPr>
              <a:t>.</a:t>
            </a:r>
            <a:endParaRPr lang="en-US">
              <a:solidFill>
                <a:schemeClr val="tx1"/>
              </a:solidFill>
              <a:sym typeface="+mn-ea"/>
            </a:endParaRPr>
          </a:p>
          <a:p>
            <a:pPr algn="just"/>
            <a:r>
              <a:rPr lang="en-US">
                <a:solidFill>
                  <a:schemeClr val="tx1"/>
                </a:solidFill>
                <a:sym typeface="+mn-ea"/>
              </a:rPr>
              <a:t>- </a:t>
            </a:r>
            <a:r>
              <a:rPr lang="en-US">
                <a:sym typeface="+mn-ea"/>
              </a:rPr>
              <a:t>Nhiệt giai Fahrenheit, đơn vị nhiệt độ kí hiệu là </a:t>
            </a:r>
            <a:r>
              <a:rPr lang="en-US" baseline="30000">
                <a:solidFill>
                  <a:srgbClr val="FF0000"/>
                </a:solidFill>
                <a:sym typeface="+mn-ea"/>
              </a:rPr>
              <a:t>0</a:t>
            </a:r>
            <a:r>
              <a:rPr lang="en-US">
                <a:solidFill>
                  <a:srgbClr val="FF0000"/>
                </a:solidFill>
                <a:sym typeface="+mn-ea"/>
              </a:rPr>
              <a:t>F. </a:t>
            </a:r>
            <a:r>
              <a:rPr lang="en-US">
                <a:sym typeface="+mn-ea"/>
              </a:rPr>
              <a:t>Nhiệt giai này quy ước nhiệt độ nước đá đang tan là</a:t>
            </a:r>
            <a:r>
              <a:rPr lang="en-US">
                <a:solidFill>
                  <a:srgbClr val="FF0000"/>
                </a:solidFill>
                <a:sym typeface="+mn-ea"/>
              </a:rPr>
              <a:t> 32</a:t>
            </a:r>
            <a:r>
              <a:rPr lang="en-US" baseline="30000">
                <a:solidFill>
                  <a:srgbClr val="FF0000"/>
                </a:solidFill>
                <a:sym typeface="+mn-ea"/>
              </a:rPr>
              <a:t>0</a:t>
            </a:r>
            <a:r>
              <a:rPr lang="en-US">
                <a:solidFill>
                  <a:srgbClr val="FF0000"/>
                </a:solidFill>
                <a:sym typeface="+mn-ea"/>
              </a:rPr>
              <a:t>F</a:t>
            </a:r>
            <a:r>
              <a:rPr lang="en-US">
                <a:sym typeface="+mn-ea"/>
              </a:rPr>
              <a:t>, của hơi nước đang sôi là</a:t>
            </a:r>
            <a:r>
              <a:rPr lang="en-US">
                <a:solidFill>
                  <a:srgbClr val="FF0000"/>
                </a:solidFill>
                <a:sym typeface="+mn-ea"/>
              </a:rPr>
              <a:t> 212</a:t>
            </a:r>
            <a:r>
              <a:rPr lang="en-US" baseline="30000">
                <a:solidFill>
                  <a:srgbClr val="FF0000"/>
                </a:solidFill>
                <a:sym typeface="+mn-ea"/>
              </a:rPr>
              <a:t>0</a:t>
            </a:r>
            <a:r>
              <a:rPr lang="en-US">
                <a:solidFill>
                  <a:srgbClr val="FF0000"/>
                </a:solidFill>
                <a:sym typeface="+mn-ea"/>
              </a:rPr>
              <a:t>F</a:t>
            </a:r>
            <a:r>
              <a:rPr lang="en-US">
                <a:sym typeface="+mn-ea"/>
              </a:rPr>
              <a:t>.</a:t>
            </a:r>
            <a:endParaRPr lang="en-US">
              <a:solidFill>
                <a:schemeClr val="tx1"/>
              </a:solidFill>
              <a:sym typeface="+mn-ea"/>
            </a:endParaRPr>
          </a:p>
          <a:p>
            <a:pPr algn="just"/>
            <a:endParaRPr lang="en-US">
              <a:solidFill>
                <a:schemeClr val="tx1"/>
              </a:solidFill>
              <a:sym typeface="+mn-ea"/>
            </a:endParaRPr>
          </a:p>
        </p:txBody>
      </p:sp>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4" name="Text Box 10"/>
          <p:cNvSpPr txBox="1"/>
          <p:nvPr/>
        </p:nvSpPr>
        <p:spPr>
          <a:xfrm>
            <a:off x="685800" y="687705"/>
            <a:ext cx="4375150" cy="521970"/>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II. Nhiệt giai</a:t>
            </a:r>
            <a:endParaRPr lang="en-US" altLang="en-US" sz="2800" b="1" dirty="0">
              <a:solidFill>
                <a:srgbClr val="008000"/>
              </a:solidFill>
              <a:latin typeface="Times New Roman" panose="02020603050405020304" pitchFamily="18" charset="0"/>
            </a:endParaRPr>
          </a:p>
        </p:txBody>
      </p:sp>
      <p:graphicFrame>
        <p:nvGraphicFramePr>
          <p:cNvPr id="2" name="Content Placeholder 1">
            <a:hlinkClick r:id="" action="ppaction://ole?verb="/>
          </p:cNvPr>
          <p:cNvGraphicFramePr>
            <a:graphicFrameLocks noChangeAspect="1"/>
          </p:cNvGraphicFramePr>
          <p:nvPr>
            <p:ph sz="half" idx="1"/>
          </p:nvPr>
        </p:nvGraphicFramePr>
        <p:xfrm>
          <a:off x="2178050" y="2654935"/>
          <a:ext cx="3586480" cy="603885"/>
        </p:xfrm>
        <a:graphic>
          <a:graphicData uri="http://schemas.openxmlformats.org/presentationml/2006/ole">
            <mc:AlternateContent xmlns:mc="http://schemas.openxmlformats.org/markup-compatibility/2006">
              <mc:Choice xmlns:v="urn:schemas-microsoft-com:vml" Requires="v">
                <p:oleObj spid="_x0000_s1025" name="" r:id="rId1" imgW="1358900" imgH="228600" progId="Equation.KSEE3">
                  <p:embed/>
                </p:oleObj>
              </mc:Choice>
              <mc:Fallback>
                <p:oleObj name="" r:id="rId1" imgW="1358900" imgH="228600" progId="Equation.KSEE3">
                  <p:embed/>
                  <p:pic>
                    <p:nvPicPr>
                      <p:cNvPr id="0" name="Picture 1024"/>
                      <p:cNvPicPr/>
                      <p:nvPr/>
                    </p:nvPicPr>
                    <p:blipFill>
                      <a:blip r:embed="rId2"/>
                      <a:stretch>
                        <a:fillRect/>
                      </a:stretch>
                    </p:blipFill>
                    <p:spPr>
                      <a:xfrm>
                        <a:off x="2178050" y="2654935"/>
                        <a:ext cx="3586480" cy="603885"/>
                      </a:xfrm>
                      <a:prstGeom prst="rect">
                        <a:avLst/>
                      </a:prstGeom>
                    </p:spPr>
                  </p:pic>
                </p:oleObj>
              </mc:Fallback>
            </mc:AlternateContent>
          </a:graphicData>
        </a:graphic>
      </p:graphicFrame>
      <p:sp>
        <p:nvSpPr>
          <p:cNvPr id="3" name="Text Box 2"/>
          <p:cNvSpPr txBox="1"/>
          <p:nvPr/>
        </p:nvSpPr>
        <p:spPr>
          <a:xfrm>
            <a:off x="608965" y="1418590"/>
            <a:ext cx="8078470" cy="4984750"/>
          </a:xfrm>
          <a:prstGeom prst="rect">
            <a:avLst/>
          </a:prstGeom>
          <a:noFill/>
        </p:spPr>
        <p:txBody>
          <a:bodyPr wrap="square" rtlCol="0">
            <a:spAutoFit/>
          </a:bodyPr>
          <a:p>
            <a:pPr algn="just"/>
            <a:r>
              <a:rPr lang="en-US">
                <a:solidFill>
                  <a:schemeClr val="tx1"/>
                </a:solidFill>
                <a:sym typeface="+mn-ea"/>
              </a:rPr>
              <a:t>Cách chuyển đổi nhiệt độ giữa nhiệt giai Celsius và nhiệt giai Fahrenheit:</a:t>
            </a:r>
            <a:endParaRPr lang="en-US">
              <a:solidFill>
                <a:schemeClr val="tx1"/>
              </a:solidFill>
              <a:sym typeface="+mn-ea"/>
            </a:endParaRPr>
          </a:p>
          <a:p>
            <a:pPr algn="just"/>
            <a:r>
              <a:rPr lang="en-US">
                <a:solidFill>
                  <a:schemeClr val="tx1"/>
                </a:solidFill>
                <a:sym typeface="+mn-ea"/>
              </a:rPr>
              <a:t>Biểu thức đổi từ </a:t>
            </a:r>
            <a:r>
              <a:rPr lang="en-US" baseline="30000">
                <a:solidFill>
                  <a:schemeClr val="tx1"/>
                </a:solidFill>
                <a:sym typeface="+mn-ea"/>
              </a:rPr>
              <a:t>0</a:t>
            </a:r>
            <a:r>
              <a:rPr lang="en-US">
                <a:solidFill>
                  <a:schemeClr val="tx1"/>
                </a:solidFill>
                <a:sym typeface="+mn-ea"/>
              </a:rPr>
              <a:t>C sang </a:t>
            </a:r>
            <a:r>
              <a:rPr lang="en-US" baseline="30000">
                <a:solidFill>
                  <a:schemeClr val="tx1"/>
                </a:solidFill>
                <a:sym typeface="+mn-ea"/>
              </a:rPr>
              <a:t>0</a:t>
            </a:r>
            <a:r>
              <a:rPr lang="en-US">
                <a:solidFill>
                  <a:schemeClr val="tx1"/>
                </a:solidFill>
                <a:sym typeface="+mn-ea"/>
              </a:rPr>
              <a:t>F:</a:t>
            </a:r>
            <a:endParaRPr lang="en-US">
              <a:solidFill>
                <a:schemeClr val="tx1"/>
              </a:solidFill>
              <a:sym typeface="+mn-ea"/>
            </a:endParaRPr>
          </a:p>
          <a:p>
            <a:pPr algn="just"/>
            <a:endParaRPr lang="en-US">
              <a:solidFill>
                <a:schemeClr val="tx1"/>
              </a:solidFill>
              <a:sym typeface="+mn-ea"/>
            </a:endParaRPr>
          </a:p>
          <a:p>
            <a:pPr algn="just"/>
            <a:endParaRPr lang="en-US">
              <a:solidFill>
                <a:schemeClr val="tx1"/>
              </a:solidFill>
              <a:sym typeface="+mn-ea"/>
            </a:endParaRPr>
          </a:p>
          <a:p>
            <a:pPr algn="just"/>
            <a:r>
              <a:rPr lang="en-US">
                <a:solidFill>
                  <a:schemeClr val="tx1"/>
                </a:solidFill>
                <a:sym typeface="+mn-ea"/>
              </a:rPr>
              <a:t>Ví dụ: </a:t>
            </a:r>
            <a:r>
              <a:rPr lang="en-US">
                <a:solidFill>
                  <a:srgbClr val="FF0000"/>
                </a:solidFill>
                <a:sym typeface="+mn-ea"/>
              </a:rPr>
              <a:t>20</a:t>
            </a:r>
            <a:r>
              <a:rPr lang="en-US" baseline="30000">
                <a:solidFill>
                  <a:schemeClr val="tx1"/>
                </a:solidFill>
                <a:sym typeface="+mn-ea"/>
              </a:rPr>
              <a:t>0</a:t>
            </a:r>
            <a:r>
              <a:rPr lang="en-US">
                <a:solidFill>
                  <a:schemeClr val="tx1"/>
                </a:solidFill>
                <a:sym typeface="+mn-ea"/>
              </a:rPr>
              <a:t>C = ?</a:t>
            </a:r>
            <a:r>
              <a:rPr lang="en-US" baseline="30000">
                <a:solidFill>
                  <a:schemeClr val="tx1"/>
                </a:solidFill>
                <a:sym typeface="+mn-ea"/>
              </a:rPr>
              <a:t>0</a:t>
            </a:r>
            <a:r>
              <a:rPr lang="en-US">
                <a:solidFill>
                  <a:schemeClr val="tx1"/>
                </a:solidFill>
                <a:sym typeface="+mn-ea"/>
              </a:rPr>
              <a:t>F</a:t>
            </a:r>
            <a:endParaRPr lang="en-US">
              <a:solidFill>
                <a:schemeClr val="tx1"/>
              </a:solidFill>
              <a:sym typeface="+mn-ea"/>
            </a:endParaRPr>
          </a:p>
          <a:p>
            <a:pPr algn="just"/>
            <a:r>
              <a:rPr lang="en-US">
                <a:solidFill>
                  <a:schemeClr val="tx1"/>
                </a:solidFill>
                <a:sym typeface="+mn-ea"/>
              </a:rPr>
              <a:t>Ta có:</a:t>
            </a:r>
            <a:endParaRPr lang="en-US">
              <a:solidFill>
                <a:schemeClr val="tx1"/>
              </a:solidFill>
              <a:sym typeface="+mn-ea"/>
            </a:endParaRPr>
          </a:p>
          <a:p>
            <a:pPr algn="just"/>
            <a:endParaRPr lang="en-US">
              <a:solidFill>
                <a:schemeClr val="tx1"/>
              </a:solidFill>
              <a:sym typeface="+mn-ea"/>
            </a:endParaRPr>
          </a:p>
          <a:p>
            <a:pPr algn="just"/>
            <a:r>
              <a:rPr lang="en-US">
                <a:solidFill>
                  <a:schemeClr val="tx1"/>
                </a:solidFill>
                <a:sym typeface="+mn-ea"/>
              </a:rPr>
              <a:t>                         </a:t>
            </a:r>
            <a:r>
              <a:rPr lang="en-US" sz="2800">
                <a:solidFill>
                  <a:schemeClr val="tx1"/>
                </a:solidFill>
                <a:sym typeface="+mn-ea"/>
              </a:rPr>
              <a:t>= </a:t>
            </a:r>
            <a:r>
              <a:rPr lang="en-US" sz="2800">
                <a:solidFill>
                  <a:srgbClr val="FF0000"/>
                </a:solidFill>
                <a:sym typeface="+mn-ea"/>
              </a:rPr>
              <a:t>20</a:t>
            </a:r>
            <a:r>
              <a:rPr lang="en-US" sz="2800">
                <a:solidFill>
                  <a:schemeClr val="tx1"/>
                </a:solidFill>
                <a:sym typeface="+mn-ea"/>
              </a:rPr>
              <a:t>.1,8 + 32</a:t>
            </a:r>
            <a:endParaRPr lang="en-US" sz="2800">
              <a:solidFill>
                <a:schemeClr val="tx1"/>
              </a:solidFill>
              <a:sym typeface="+mn-ea"/>
            </a:endParaRPr>
          </a:p>
          <a:p>
            <a:pPr algn="just"/>
            <a:r>
              <a:rPr lang="en-US" sz="2800">
                <a:solidFill>
                  <a:schemeClr val="tx1"/>
                </a:solidFill>
                <a:sym typeface="+mn-ea"/>
              </a:rPr>
              <a:t>                       = 36 + 32 </a:t>
            </a:r>
            <a:endParaRPr lang="en-US" sz="2800">
              <a:solidFill>
                <a:schemeClr val="tx1"/>
              </a:solidFill>
              <a:sym typeface="+mn-ea"/>
            </a:endParaRPr>
          </a:p>
          <a:p>
            <a:pPr algn="just"/>
            <a:r>
              <a:rPr lang="en-US" sz="2800">
                <a:solidFill>
                  <a:schemeClr val="tx1"/>
                </a:solidFill>
                <a:sym typeface="+mn-ea"/>
              </a:rPr>
              <a:t>                       = 38</a:t>
            </a:r>
            <a:r>
              <a:rPr lang="en-US" sz="2800" baseline="30000">
                <a:solidFill>
                  <a:schemeClr val="tx1"/>
                </a:solidFill>
                <a:sym typeface="+mn-ea"/>
              </a:rPr>
              <a:t>0</a:t>
            </a:r>
            <a:r>
              <a:rPr lang="en-US" sz="2800">
                <a:solidFill>
                  <a:schemeClr val="tx1"/>
                </a:solidFill>
                <a:sym typeface="+mn-ea"/>
              </a:rPr>
              <a:t>F</a:t>
            </a:r>
            <a:endParaRPr lang="en-US">
              <a:solidFill>
                <a:schemeClr val="tx1"/>
              </a:solidFill>
              <a:sym typeface="+mn-ea"/>
            </a:endParaRPr>
          </a:p>
          <a:p>
            <a:pPr algn="just"/>
            <a:endParaRPr lang="en-US">
              <a:solidFill>
                <a:schemeClr val="tx1"/>
              </a:solidFill>
              <a:sym typeface="+mn-ea"/>
            </a:endParaRPr>
          </a:p>
        </p:txBody>
      </p:sp>
      <p:graphicFrame>
        <p:nvGraphicFramePr>
          <p:cNvPr id="9" name="Content Placeholder 8">
            <a:hlinkClick r:id="" action="ppaction://ole?verb="/>
          </p:cNvPr>
          <p:cNvGraphicFramePr>
            <a:graphicFrameLocks noChangeAspect="1"/>
          </p:cNvGraphicFramePr>
          <p:nvPr>
            <p:ph sz="half" idx="2"/>
          </p:nvPr>
        </p:nvGraphicFramePr>
        <p:xfrm>
          <a:off x="1884045" y="3900805"/>
          <a:ext cx="3413125" cy="574675"/>
        </p:xfrm>
        <a:graphic>
          <a:graphicData uri="http://schemas.openxmlformats.org/presentationml/2006/ole">
            <mc:AlternateContent xmlns:mc="http://schemas.openxmlformats.org/markup-compatibility/2006">
              <mc:Choice xmlns:v="urn:schemas-microsoft-com:vml" Requires="v">
                <p:oleObj spid="_x0000_s5" name="" r:id="rId3" imgW="1358900" imgH="228600" progId="Equation.KSEE3">
                  <p:embed/>
                </p:oleObj>
              </mc:Choice>
              <mc:Fallback>
                <p:oleObj name="" r:id="rId3" imgW="1358900" imgH="228600" progId="Equation.KSEE3">
                  <p:embed/>
                  <p:pic>
                    <p:nvPicPr>
                      <p:cNvPr id="0" name="Picture 1024"/>
                      <p:cNvPicPr/>
                      <p:nvPr/>
                    </p:nvPicPr>
                    <p:blipFill>
                      <a:blip r:embed="rId2"/>
                      <a:stretch>
                        <a:fillRect/>
                      </a:stretch>
                    </p:blipFill>
                    <p:spPr>
                      <a:xfrm>
                        <a:off x="1884045" y="3900805"/>
                        <a:ext cx="3413125" cy="574675"/>
                      </a:xfrm>
                      <a:prstGeom prst="rect">
                        <a:avLst/>
                      </a:prstGeom>
                    </p:spPr>
                  </p:pic>
                </p:oleObj>
              </mc:Fallback>
            </mc:AlternateContent>
          </a:graphicData>
        </a:graphic>
      </p:graphicFrame>
    </p:spTree>
  </p:cSld>
  <p:clrMapOvr>
    <a:masterClrMapping/>
  </p:clrMapOvr>
  <p:transition spd="slow">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itle 9"/>
          <p:cNvSpPr>
            <a:spLocks noGrp="1"/>
          </p:cNvSpPr>
          <p:nvPr>
            <p:ph type="title"/>
          </p:nvPr>
        </p:nvSpPr>
        <p:spPr/>
        <p:txBody>
          <a:bodyPr/>
          <a:p>
            <a:endParaRPr lang="en-US"/>
          </a:p>
        </p:txBody>
      </p:sp>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4" name="Text Box 10"/>
          <p:cNvSpPr txBox="1"/>
          <p:nvPr/>
        </p:nvSpPr>
        <p:spPr>
          <a:xfrm>
            <a:off x="685800" y="687705"/>
            <a:ext cx="4375150" cy="521970"/>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II. Nhiệt giai</a:t>
            </a:r>
            <a:endParaRPr lang="en-US" altLang="en-US" sz="2800" b="1" dirty="0">
              <a:solidFill>
                <a:srgbClr val="008000"/>
              </a:solidFill>
              <a:latin typeface="Times New Roman" panose="02020603050405020304" pitchFamily="18" charset="0"/>
            </a:endParaRPr>
          </a:p>
        </p:txBody>
      </p:sp>
      <p:graphicFrame>
        <p:nvGraphicFramePr>
          <p:cNvPr id="2" name="Content Placeholder 1">
            <a:hlinkClick r:id="" action="ppaction://ole?verb="/>
          </p:cNvPr>
          <p:cNvGraphicFramePr>
            <a:graphicFrameLocks noChangeAspect="1"/>
          </p:cNvGraphicFramePr>
          <p:nvPr>
            <p:ph sz="half" idx="1"/>
          </p:nvPr>
        </p:nvGraphicFramePr>
        <p:xfrm>
          <a:off x="2797302" y="1981677"/>
          <a:ext cx="2696210" cy="1061720"/>
        </p:xfrm>
        <a:graphic>
          <a:graphicData uri="http://schemas.openxmlformats.org/presentationml/2006/ole">
            <mc:AlternateContent xmlns:mc="http://schemas.openxmlformats.org/markup-compatibility/2006">
              <mc:Choice xmlns:v="urn:schemas-microsoft-com:vml" Requires="v">
                <p:oleObj spid="_x0000_s1025" name="" r:id="rId1" imgW="1130300" imgH="444500" progId="Equation.KSEE3">
                  <p:embed/>
                </p:oleObj>
              </mc:Choice>
              <mc:Fallback>
                <p:oleObj name="" r:id="rId1" imgW="1130300" imgH="444500" progId="Equation.KSEE3">
                  <p:embed/>
                  <p:pic>
                    <p:nvPicPr>
                      <p:cNvPr id="0" name="Picture 1024"/>
                      <p:cNvPicPr/>
                      <p:nvPr/>
                    </p:nvPicPr>
                    <p:blipFill>
                      <a:blip r:embed="rId2"/>
                      <a:stretch>
                        <a:fillRect/>
                      </a:stretch>
                    </p:blipFill>
                    <p:spPr>
                      <a:xfrm>
                        <a:off x="2797302" y="1981677"/>
                        <a:ext cx="2696210" cy="1061720"/>
                      </a:xfrm>
                      <a:prstGeom prst="rect">
                        <a:avLst/>
                      </a:prstGeom>
                    </p:spPr>
                  </p:pic>
                </p:oleObj>
              </mc:Fallback>
            </mc:AlternateContent>
          </a:graphicData>
        </a:graphic>
      </p:graphicFrame>
      <p:sp>
        <p:nvSpPr>
          <p:cNvPr id="3" name="Text Box 2"/>
          <p:cNvSpPr txBox="1"/>
          <p:nvPr/>
        </p:nvSpPr>
        <p:spPr>
          <a:xfrm>
            <a:off x="608965" y="1418590"/>
            <a:ext cx="8078470" cy="4492625"/>
          </a:xfrm>
          <a:prstGeom prst="rect">
            <a:avLst/>
          </a:prstGeom>
          <a:noFill/>
        </p:spPr>
        <p:txBody>
          <a:bodyPr wrap="square" rtlCol="0">
            <a:spAutoFit/>
          </a:bodyPr>
          <a:p>
            <a:pPr algn="just"/>
            <a:r>
              <a:rPr lang="en-US">
                <a:solidFill>
                  <a:schemeClr val="tx1"/>
                </a:solidFill>
                <a:sym typeface="+mn-ea"/>
              </a:rPr>
              <a:t>Biểu thức đổi từ </a:t>
            </a:r>
            <a:r>
              <a:rPr lang="en-US" baseline="30000">
                <a:solidFill>
                  <a:schemeClr val="tx1"/>
                </a:solidFill>
                <a:sym typeface="+mn-ea"/>
              </a:rPr>
              <a:t>0</a:t>
            </a:r>
            <a:r>
              <a:rPr lang="en-US">
                <a:solidFill>
                  <a:schemeClr val="tx1"/>
                </a:solidFill>
                <a:sym typeface="+mn-ea"/>
              </a:rPr>
              <a:t>F sang </a:t>
            </a:r>
            <a:r>
              <a:rPr lang="en-US" baseline="30000">
                <a:solidFill>
                  <a:schemeClr val="tx1"/>
                </a:solidFill>
                <a:sym typeface="+mn-ea"/>
              </a:rPr>
              <a:t>0</a:t>
            </a:r>
            <a:r>
              <a:rPr lang="en-US">
                <a:solidFill>
                  <a:schemeClr val="tx1"/>
                </a:solidFill>
                <a:sym typeface="+mn-ea"/>
              </a:rPr>
              <a:t>C:</a:t>
            </a:r>
            <a:endParaRPr lang="en-US">
              <a:solidFill>
                <a:schemeClr val="tx1"/>
              </a:solidFill>
              <a:sym typeface="+mn-ea"/>
            </a:endParaRPr>
          </a:p>
          <a:p>
            <a:pPr algn="just"/>
            <a:endParaRPr lang="en-US">
              <a:solidFill>
                <a:schemeClr val="tx1"/>
              </a:solidFill>
              <a:sym typeface="+mn-ea"/>
            </a:endParaRPr>
          </a:p>
          <a:p>
            <a:pPr algn="just"/>
            <a:endParaRPr lang="en-US">
              <a:solidFill>
                <a:schemeClr val="tx1"/>
              </a:solidFill>
              <a:sym typeface="+mn-ea"/>
            </a:endParaRPr>
          </a:p>
          <a:p>
            <a:pPr algn="just"/>
            <a:endParaRPr lang="en-US">
              <a:solidFill>
                <a:schemeClr val="tx1"/>
              </a:solidFill>
              <a:sym typeface="+mn-ea"/>
            </a:endParaRPr>
          </a:p>
          <a:p>
            <a:pPr algn="just"/>
            <a:r>
              <a:rPr lang="en-US">
                <a:solidFill>
                  <a:schemeClr val="tx1"/>
                </a:solidFill>
                <a:sym typeface="+mn-ea"/>
              </a:rPr>
              <a:t>Ví dụ: </a:t>
            </a:r>
            <a:r>
              <a:rPr lang="en-US">
                <a:solidFill>
                  <a:srgbClr val="FF0000"/>
                </a:solidFill>
                <a:sym typeface="+mn-ea"/>
              </a:rPr>
              <a:t>77</a:t>
            </a:r>
            <a:r>
              <a:rPr lang="en-US" baseline="30000">
                <a:solidFill>
                  <a:schemeClr val="tx1"/>
                </a:solidFill>
                <a:sym typeface="+mn-ea"/>
              </a:rPr>
              <a:t>0</a:t>
            </a:r>
            <a:r>
              <a:rPr lang="en-US">
                <a:solidFill>
                  <a:schemeClr val="tx1"/>
                </a:solidFill>
                <a:sym typeface="+mn-ea"/>
              </a:rPr>
              <a:t>F = ?</a:t>
            </a:r>
            <a:r>
              <a:rPr lang="en-US" baseline="30000">
                <a:solidFill>
                  <a:schemeClr val="tx1"/>
                </a:solidFill>
                <a:sym typeface="+mn-ea"/>
              </a:rPr>
              <a:t>0</a:t>
            </a:r>
            <a:r>
              <a:rPr lang="en-US">
                <a:solidFill>
                  <a:schemeClr val="tx1"/>
                </a:solidFill>
                <a:sym typeface="+mn-ea"/>
              </a:rPr>
              <a:t>C</a:t>
            </a:r>
            <a:endParaRPr lang="en-US">
              <a:solidFill>
                <a:schemeClr val="tx1"/>
              </a:solidFill>
              <a:sym typeface="+mn-ea"/>
            </a:endParaRPr>
          </a:p>
          <a:p>
            <a:pPr algn="just"/>
            <a:r>
              <a:rPr lang="en-US">
                <a:solidFill>
                  <a:schemeClr val="tx1"/>
                </a:solidFill>
                <a:sym typeface="+mn-ea"/>
              </a:rPr>
              <a:t>Ta có: </a:t>
            </a:r>
            <a:endParaRPr lang="en-US">
              <a:solidFill>
                <a:schemeClr val="tx1"/>
              </a:solidFill>
              <a:sym typeface="+mn-ea"/>
            </a:endParaRPr>
          </a:p>
          <a:p>
            <a:pPr algn="just"/>
            <a:endParaRPr lang="en-US">
              <a:solidFill>
                <a:schemeClr val="tx1"/>
              </a:solidFill>
              <a:sym typeface="+mn-ea"/>
            </a:endParaRPr>
          </a:p>
          <a:p>
            <a:pPr algn="just"/>
            <a:r>
              <a:rPr lang="en-US">
                <a:solidFill>
                  <a:schemeClr val="tx1"/>
                </a:solidFill>
                <a:sym typeface="+mn-ea"/>
              </a:rPr>
              <a:t>                       </a:t>
            </a:r>
            <a:endParaRPr lang="en-US">
              <a:solidFill>
                <a:schemeClr val="tx1"/>
              </a:solidFill>
              <a:sym typeface="+mn-ea"/>
            </a:endParaRPr>
          </a:p>
          <a:p>
            <a:pPr algn="just"/>
            <a:r>
              <a:rPr lang="en-US">
                <a:solidFill>
                  <a:schemeClr val="tx1"/>
                </a:solidFill>
                <a:sym typeface="+mn-ea"/>
              </a:rPr>
              <a:t>                       = </a:t>
            </a:r>
            <a:endParaRPr lang="en-US">
              <a:solidFill>
                <a:schemeClr val="tx1"/>
              </a:solidFill>
              <a:sym typeface="+mn-ea"/>
            </a:endParaRPr>
          </a:p>
          <a:p>
            <a:pPr algn="just"/>
            <a:endParaRPr lang="en-US">
              <a:solidFill>
                <a:schemeClr val="tx1"/>
              </a:solidFill>
              <a:sym typeface="+mn-ea"/>
            </a:endParaRPr>
          </a:p>
          <a:p>
            <a:pPr algn="just"/>
            <a:r>
              <a:rPr lang="en-US">
                <a:solidFill>
                  <a:schemeClr val="tx1"/>
                </a:solidFill>
                <a:sym typeface="+mn-ea"/>
              </a:rPr>
              <a:t>                       = 25 </a:t>
            </a:r>
            <a:r>
              <a:rPr lang="en-US" baseline="30000">
                <a:solidFill>
                  <a:schemeClr val="tx1"/>
                </a:solidFill>
                <a:sym typeface="+mn-ea"/>
              </a:rPr>
              <a:t>0</a:t>
            </a:r>
            <a:r>
              <a:rPr lang="en-US">
                <a:solidFill>
                  <a:schemeClr val="tx1"/>
                </a:solidFill>
                <a:sym typeface="+mn-ea"/>
              </a:rPr>
              <a:t>C</a:t>
            </a:r>
            <a:endParaRPr lang="en-US">
              <a:solidFill>
                <a:schemeClr val="tx1"/>
              </a:solidFill>
              <a:sym typeface="+mn-ea"/>
            </a:endParaRPr>
          </a:p>
        </p:txBody>
      </p:sp>
      <p:graphicFrame>
        <p:nvGraphicFramePr>
          <p:cNvPr id="7" name="Content Placeholder 6">
            <a:hlinkClick r:id="" action="ppaction://ole?verb="/>
          </p:cNvPr>
          <p:cNvGraphicFramePr>
            <a:graphicFrameLocks noChangeAspect="1"/>
          </p:cNvGraphicFramePr>
          <p:nvPr>
            <p:ph sz="half" idx="2"/>
          </p:nvPr>
        </p:nvGraphicFramePr>
        <p:xfrm>
          <a:off x="2007235" y="3488055"/>
          <a:ext cx="1978025" cy="779145"/>
        </p:xfrm>
        <a:graphic>
          <a:graphicData uri="http://schemas.openxmlformats.org/presentationml/2006/ole">
            <mc:AlternateContent xmlns:mc="http://schemas.openxmlformats.org/markup-compatibility/2006">
              <mc:Choice xmlns:v="urn:schemas-microsoft-com:vml" Requires="v">
                <p:oleObj spid="_x0000_s8" name="" r:id="rId3" imgW="1130300" imgH="444500" progId="Equation.KSEE3">
                  <p:embed/>
                </p:oleObj>
              </mc:Choice>
              <mc:Fallback>
                <p:oleObj name="" r:id="rId3" imgW="1130300" imgH="444500" progId="Equation.KSEE3">
                  <p:embed/>
                  <p:pic>
                    <p:nvPicPr>
                      <p:cNvPr id="0" name="Picture 1024"/>
                      <p:cNvPicPr/>
                      <p:nvPr/>
                    </p:nvPicPr>
                    <p:blipFill>
                      <a:blip r:embed="rId2"/>
                      <a:stretch>
                        <a:fillRect/>
                      </a:stretch>
                    </p:blipFill>
                    <p:spPr>
                      <a:xfrm>
                        <a:off x="2007235" y="3488055"/>
                        <a:ext cx="1978025" cy="779145"/>
                      </a:xfrm>
                      <a:prstGeom prst="rect">
                        <a:avLst/>
                      </a:prstGeom>
                    </p:spPr>
                  </p:pic>
                </p:oleObj>
              </mc:Fallback>
            </mc:AlternateContent>
          </a:graphicData>
        </a:graphic>
      </p:graphicFrame>
      <p:graphicFrame>
        <p:nvGraphicFramePr>
          <p:cNvPr id="11" name="Object 10">
            <a:hlinkClick r:id="" action="ppaction://ole?verb="/>
          </p:cNvPr>
          <p:cNvGraphicFramePr>
            <a:graphicFrameLocks noChangeAspect="1"/>
          </p:cNvGraphicFramePr>
          <p:nvPr/>
        </p:nvGraphicFramePr>
        <p:xfrm>
          <a:off x="3004820" y="4415790"/>
          <a:ext cx="980440" cy="808990"/>
        </p:xfrm>
        <a:graphic>
          <a:graphicData uri="http://schemas.openxmlformats.org/presentationml/2006/ole">
            <mc:AlternateContent xmlns:mc="http://schemas.openxmlformats.org/markup-compatibility/2006">
              <mc:Choice xmlns:v="urn:schemas-microsoft-com:vml" Requires="v">
                <p:oleObj spid="_x0000_s2049" name="" r:id="rId4" imgW="508000" imgH="419100" progId="Equation.KSEE3">
                  <p:embed/>
                </p:oleObj>
              </mc:Choice>
              <mc:Fallback>
                <p:oleObj name="" r:id="rId4" imgW="508000" imgH="419100" progId="Equation.KSEE3">
                  <p:embed/>
                  <p:pic>
                    <p:nvPicPr>
                      <p:cNvPr id="0" name="Picture 2048"/>
                      <p:cNvPicPr/>
                      <p:nvPr/>
                    </p:nvPicPr>
                    <p:blipFill>
                      <a:blip r:embed="rId5"/>
                      <a:stretch>
                        <a:fillRect/>
                      </a:stretch>
                    </p:blipFill>
                    <p:spPr>
                      <a:xfrm>
                        <a:off x="3004820" y="4415790"/>
                        <a:ext cx="980440" cy="808990"/>
                      </a:xfrm>
                      <a:prstGeom prst="rect">
                        <a:avLst/>
                      </a:prstGeom>
                    </p:spPr>
                  </p:pic>
                </p:oleObj>
              </mc:Fallback>
            </mc:AlternateContent>
          </a:graphicData>
        </a:graphic>
      </p:graphicFrame>
    </p:spTree>
  </p:cSld>
  <p:clrMapOvr>
    <a:masterClrMapping/>
  </p:clrMapOvr>
  <p:transition spd="slow">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itle 1"/>
          <p:cNvSpPr>
            <a:spLocks noGrp="1"/>
          </p:cNvSpPr>
          <p:nvPr>
            <p:ph type="ctrTitle"/>
          </p:nvPr>
        </p:nvSpPr>
        <p:spPr>
          <a:xfrm>
            <a:off x="294005" y="549910"/>
            <a:ext cx="8251825" cy="5603875"/>
          </a:xfrm>
          <a:solidFill>
            <a:schemeClr val="bg1"/>
          </a:solidFill>
        </p:spPr>
        <p:txBody>
          <a:bodyPr vert="horz" wrap="square" lIns="91440" tIns="45720" rIns="91440" bIns="45720" anchor="ctr"/>
          <a:p>
            <a:pPr algn="l" defTabSz="914400">
              <a:buClrTx/>
              <a:buSzTx/>
              <a:buFontTx/>
            </a:pPr>
            <a:r>
              <a:rPr lang="en-US" sz="3200" kern="1200" baseline="0" dirty="0">
                <a:latin typeface="+mj-lt"/>
                <a:ea typeface="+mj-ea"/>
                <a:cs typeface="+mj-cs"/>
              </a:rPr>
              <a:t>BÀI TẬP: Đổi đơn vị</a:t>
            </a:r>
            <a:br>
              <a:rPr lang="en-US" sz="3200" kern="1200" baseline="0" dirty="0">
                <a:latin typeface="+mj-lt"/>
                <a:ea typeface="+mj-ea"/>
                <a:cs typeface="+mj-cs"/>
              </a:rPr>
            </a:br>
            <a:r>
              <a:rPr lang="en-US" sz="3200" kern="1200" baseline="0" dirty="0">
                <a:latin typeface="+mj-lt"/>
                <a:ea typeface="+mj-ea"/>
                <a:cs typeface="+mj-cs"/>
              </a:rPr>
              <a:t>a. Đổi từ </a:t>
            </a:r>
            <a:r>
              <a:rPr lang="fr-FR" altLang="x-none" sz="3200" baseline="30000" dirty="0">
                <a:sym typeface="+mn-ea"/>
              </a:rPr>
              <a:t>0</a:t>
            </a:r>
            <a:r>
              <a:rPr lang="fr-FR" altLang="x-none" sz="3200" dirty="0">
                <a:sym typeface="+mn-ea"/>
              </a:rPr>
              <a:t>C </a:t>
            </a:r>
            <a:r>
              <a:rPr lang="en-US" altLang="fr-FR" sz="3200" dirty="0">
                <a:sym typeface="+mn-ea"/>
              </a:rPr>
              <a:t>sang </a:t>
            </a:r>
            <a:r>
              <a:rPr lang="fr-FR" altLang="x-none" sz="3200" baseline="30000" dirty="0">
                <a:sym typeface="+mn-ea"/>
              </a:rPr>
              <a:t>0</a:t>
            </a:r>
            <a:r>
              <a:rPr lang="fr-FR" altLang="x-none" sz="3200" dirty="0">
                <a:sym typeface="+mn-ea"/>
              </a:rPr>
              <a:t>F</a:t>
            </a:r>
            <a:br>
              <a:rPr lang="en-US" sz="3200" kern="1200" baseline="0" dirty="0">
                <a:latin typeface="+mj-lt"/>
                <a:ea typeface="+mj-ea"/>
                <a:cs typeface="+mj-cs"/>
              </a:rPr>
            </a:br>
            <a:r>
              <a:rPr lang="fr-FR" altLang="x-none" sz="3200" kern="1200" baseline="0" dirty="0">
                <a:latin typeface="+mj-lt"/>
                <a:ea typeface="+mj-ea"/>
                <a:cs typeface="+mj-cs"/>
              </a:rPr>
              <a:t>45</a:t>
            </a:r>
            <a:r>
              <a:rPr lang="fr-FR" altLang="x-none" sz="3200" kern="1200" baseline="30000" dirty="0">
                <a:latin typeface="+mj-lt"/>
                <a:ea typeface="+mj-ea"/>
                <a:cs typeface="+mj-cs"/>
              </a:rPr>
              <a:t>0</a:t>
            </a:r>
            <a:r>
              <a:rPr lang="fr-FR" altLang="x-none" sz="3200" kern="1200" baseline="0" dirty="0">
                <a:latin typeface="+mj-lt"/>
                <a:ea typeface="+mj-ea"/>
                <a:cs typeface="+mj-cs"/>
              </a:rPr>
              <a:t>C, 56</a:t>
            </a:r>
            <a:r>
              <a:rPr lang="fr-FR" altLang="x-none" sz="3200" kern="1200" baseline="30000" dirty="0">
                <a:latin typeface="+mj-lt"/>
                <a:ea typeface="+mj-ea"/>
                <a:cs typeface="+mj-cs"/>
              </a:rPr>
              <a:t>0</a:t>
            </a:r>
            <a:r>
              <a:rPr lang="fr-FR" altLang="x-none" sz="3200" kern="1200" baseline="0" dirty="0">
                <a:latin typeface="+mj-lt"/>
                <a:ea typeface="+mj-ea"/>
                <a:cs typeface="+mj-cs"/>
              </a:rPr>
              <a:t>C , 46</a:t>
            </a:r>
            <a:r>
              <a:rPr lang="fr-FR" altLang="x-none" sz="3200" kern="1200" baseline="30000" dirty="0">
                <a:latin typeface="+mj-lt"/>
                <a:ea typeface="+mj-ea"/>
                <a:cs typeface="+mj-cs"/>
              </a:rPr>
              <a:t>0</a:t>
            </a:r>
            <a:r>
              <a:rPr lang="fr-FR" altLang="x-none" sz="3200" kern="1200" baseline="0" dirty="0">
                <a:latin typeface="+mj-lt"/>
                <a:ea typeface="+mj-ea"/>
                <a:cs typeface="+mj-cs"/>
              </a:rPr>
              <a:t>C  , 36</a:t>
            </a:r>
            <a:r>
              <a:rPr lang="fr-FR" altLang="x-none" sz="3200" kern="1200" baseline="30000" dirty="0">
                <a:latin typeface="+mj-lt"/>
                <a:ea typeface="+mj-ea"/>
                <a:cs typeface="+mj-cs"/>
              </a:rPr>
              <a:t>0</a:t>
            </a:r>
            <a:r>
              <a:rPr lang="fr-FR" altLang="x-none" sz="3200" kern="1200" baseline="0" dirty="0">
                <a:latin typeface="+mj-lt"/>
                <a:ea typeface="+mj-ea"/>
                <a:cs typeface="+mj-cs"/>
              </a:rPr>
              <a:t>C, 26</a:t>
            </a:r>
            <a:r>
              <a:rPr lang="fr-FR" altLang="x-none" sz="3200" kern="1200" baseline="30000" dirty="0">
                <a:latin typeface="+mj-lt"/>
                <a:ea typeface="+mj-ea"/>
                <a:cs typeface="+mj-cs"/>
              </a:rPr>
              <a:t>0</a:t>
            </a:r>
            <a:r>
              <a:rPr lang="fr-FR" altLang="x-none" sz="3200" kern="1200" baseline="0" dirty="0">
                <a:latin typeface="+mj-lt"/>
                <a:ea typeface="+mj-ea"/>
                <a:cs typeface="+mj-cs"/>
              </a:rPr>
              <a:t>C  , 16</a:t>
            </a:r>
            <a:r>
              <a:rPr lang="fr-FR" altLang="x-none" sz="3200" kern="1200" baseline="30000" dirty="0">
                <a:latin typeface="+mj-lt"/>
                <a:ea typeface="+mj-ea"/>
                <a:cs typeface="+mj-cs"/>
              </a:rPr>
              <a:t>0</a:t>
            </a:r>
            <a:r>
              <a:rPr lang="fr-FR" altLang="x-none" sz="3200" kern="1200" baseline="0" dirty="0">
                <a:latin typeface="+mj-lt"/>
                <a:ea typeface="+mj-ea"/>
                <a:cs typeface="+mj-cs"/>
              </a:rPr>
              <a:t>C  , 6</a:t>
            </a:r>
            <a:r>
              <a:rPr lang="fr-FR" altLang="x-none" sz="3200" kern="1200" baseline="30000" dirty="0">
                <a:latin typeface="+mj-lt"/>
                <a:ea typeface="+mj-ea"/>
                <a:cs typeface="+mj-cs"/>
              </a:rPr>
              <a:t>0</a:t>
            </a:r>
            <a:r>
              <a:rPr lang="fr-FR" altLang="x-none" sz="3200" kern="1200" baseline="0" dirty="0">
                <a:latin typeface="+mj-lt"/>
                <a:ea typeface="+mj-ea"/>
                <a:cs typeface="+mj-cs"/>
              </a:rPr>
              <a:t>C  , 78</a:t>
            </a:r>
            <a:r>
              <a:rPr lang="fr-FR" altLang="x-none" sz="3200" kern="1200" baseline="30000" dirty="0">
                <a:latin typeface="+mj-lt"/>
                <a:ea typeface="+mj-ea"/>
                <a:cs typeface="+mj-cs"/>
              </a:rPr>
              <a:t>0</a:t>
            </a:r>
            <a:r>
              <a:rPr lang="fr-FR" altLang="x-none" sz="3200" kern="1200" baseline="0" dirty="0">
                <a:latin typeface="+mj-lt"/>
                <a:ea typeface="+mj-ea"/>
                <a:cs typeface="+mj-cs"/>
              </a:rPr>
              <a:t>C.</a:t>
            </a:r>
            <a:br>
              <a:rPr lang="fr-FR" altLang="x-none" sz="3200" kern="1200" baseline="0" dirty="0">
                <a:latin typeface="+mj-lt"/>
                <a:ea typeface="+mj-ea"/>
                <a:cs typeface="+mj-cs"/>
              </a:rPr>
            </a:br>
            <a:br>
              <a:rPr lang="en-US" sz="3200" kern="1200" baseline="0" dirty="0">
                <a:latin typeface="+mj-lt"/>
                <a:ea typeface="+mj-ea"/>
                <a:cs typeface="+mj-cs"/>
              </a:rPr>
            </a:br>
            <a:r>
              <a:rPr lang="fr-FR" altLang="x-none" sz="3200" kern="1200" baseline="0" dirty="0">
                <a:latin typeface="+mj-lt"/>
                <a:ea typeface="+mj-ea"/>
                <a:cs typeface="+mj-cs"/>
              </a:rPr>
              <a:t>b. </a:t>
            </a:r>
            <a:r>
              <a:rPr lang="en-US" sz="3200" dirty="0">
                <a:sym typeface="+mn-ea"/>
              </a:rPr>
              <a:t>Đổi từ </a:t>
            </a:r>
            <a:r>
              <a:rPr lang="fr-FR" altLang="x-none" sz="3200" baseline="30000" dirty="0">
                <a:sym typeface="+mn-ea"/>
              </a:rPr>
              <a:t>0</a:t>
            </a:r>
            <a:r>
              <a:rPr lang="en-US" altLang="fr-FR" sz="3200" dirty="0">
                <a:sym typeface="+mn-ea"/>
              </a:rPr>
              <a:t>F</a:t>
            </a:r>
            <a:r>
              <a:rPr lang="fr-FR" altLang="x-none" sz="3200" dirty="0">
                <a:sym typeface="+mn-ea"/>
              </a:rPr>
              <a:t> </a:t>
            </a:r>
            <a:r>
              <a:rPr lang="en-US" altLang="fr-FR" sz="3200" dirty="0">
                <a:sym typeface="+mn-ea"/>
              </a:rPr>
              <a:t>sang </a:t>
            </a:r>
            <a:r>
              <a:rPr lang="fr-FR" altLang="x-none" sz="3200" baseline="30000" dirty="0">
                <a:sym typeface="+mn-ea"/>
              </a:rPr>
              <a:t>0</a:t>
            </a:r>
            <a:r>
              <a:rPr lang="en-US" altLang="fr-FR" sz="3200" dirty="0">
                <a:sym typeface="+mn-ea"/>
              </a:rPr>
              <a:t>C</a:t>
            </a:r>
            <a:br>
              <a:rPr lang="fr-FR" altLang="x-none" sz="3200" kern="1200" baseline="0" dirty="0">
                <a:latin typeface="+mj-lt"/>
                <a:ea typeface="+mj-ea"/>
                <a:cs typeface="+mj-cs"/>
              </a:rPr>
            </a:br>
            <a:r>
              <a:rPr lang="fr-FR" altLang="x-none" sz="3200" kern="1200" baseline="0" dirty="0">
                <a:latin typeface="+mj-lt"/>
                <a:ea typeface="+mj-ea"/>
                <a:cs typeface="+mj-cs"/>
              </a:rPr>
              <a:t> 75</a:t>
            </a:r>
            <a:r>
              <a:rPr lang="fr-FR" altLang="x-none" sz="3200" kern="1200" baseline="30000" dirty="0">
                <a:latin typeface="+mj-lt"/>
                <a:ea typeface="+mj-ea"/>
                <a:cs typeface="+mj-cs"/>
              </a:rPr>
              <a:t>0</a:t>
            </a:r>
            <a:r>
              <a:rPr lang="fr-FR" altLang="x-none" sz="3200" kern="1200" baseline="0" dirty="0">
                <a:latin typeface="+mj-lt"/>
                <a:ea typeface="+mj-ea"/>
                <a:cs typeface="+mj-cs"/>
              </a:rPr>
              <a:t>F, 212</a:t>
            </a:r>
            <a:r>
              <a:rPr lang="fr-FR" altLang="x-none" sz="3200" kern="1200" baseline="30000" dirty="0">
                <a:latin typeface="+mj-lt"/>
                <a:ea typeface="+mj-ea"/>
                <a:cs typeface="+mj-cs"/>
              </a:rPr>
              <a:t>0</a:t>
            </a:r>
            <a:r>
              <a:rPr lang="fr-FR" altLang="x-none" sz="3200" kern="1200" baseline="0" dirty="0">
                <a:latin typeface="+mj-lt"/>
                <a:ea typeface="+mj-ea"/>
                <a:cs typeface="+mj-cs"/>
              </a:rPr>
              <a:t>F, 86</a:t>
            </a:r>
            <a:r>
              <a:rPr lang="fr-FR" altLang="x-none" sz="3200" kern="1200" baseline="30000" dirty="0">
                <a:latin typeface="+mj-lt"/>
                <a:ea typeface="+mj-ea"/>
                <a:cs typeface="+mj-cs"/>
              </a:rPr>
              <a:t>0</a:t>
            </a:r>
            <a:r>
              <a:rPr lang="fr-FR" altLang="x-none" sz="3200" kern="1200" baseline="0" dirty="0">
                <a:latin typeface="+mj-lt"/>
                <a:ea typeface="+mj-ea"/>
                <a:cs typeface="+mj-cs"/>
              </a:rPr>
              <a:t>F , 74</a:t>
            </a:r>
            <a:r>
              <a:rPr lang="fr-FR" altLang="x-none" sz="3200" kern="1200" baseline="30000" dirty="0">
                <a:latin typeface="+mj-lt"/>
                <a:ea typeface="+mj-ea"/>
                <a:cs typeface="+mj-cs"/>
              </a:rPr>
              <a:t>0</a:t>
            </a:r>
            <a:r>
              <a:rPr lang="fr-FR" altLang="x-none" sz="3200" kern="1200" baseline="0" dirty="0">
                <a:latin typeface="+mj-lt"/>
                <a:ea typeface="+mj-ea"/>
                <a:cs typeface="+mj-cs"/>
              </a:rPr>
              <a:t>F, 98</a:t>
            </a:r>
            <a:r>
              <a:rPr lang="fr-FR" altLang="x-none" sz="3200" kern="1200" baseline="30000" dirty="0">
                <a:latin typeface="+mj-lt"/>
                <a:ea typeface="+mj-ea"/>
                <a:cs typeface="+mj-cs"/>
              </a:rPr>
              <a:t>0</a:t>
            </a:r>
            <a:r>
              <a:rPr lang="fr-FR" altLang="x-none" sz="3200" kern="1200" baseline="0" dirty="0">
                <a:latin typeface="+mj-lt"/>
                <a:ea typeface="+mj-ea"/>
                <a:cs typeface="+mj-cs"/>
              </a:rPr>
              <a:t>F</a:t>
            </a:r>
            <a:r>
              <a:rPr lang="en-US" altLang="fr-FR" sz="3200" kern="1200" baseline="0" dirty="0">
                <a:latin typeface="+mj-lt"/>
                <a:ea typeface="+mj-ea"/>
                <a:cs typeface="+mj-cs"/>
              </a:rPr>
              <a:t>, </a:t>
            </a:r>
            <a:r>
              <a:rPr lang="fr-FR" altLang="x-none" sz="3200" kern="1200" baseline="0" dirty="0">
                <a:latin typeface="+mj-lt"/>
                <a:ea typeface="+mj-ea"/>
                <a:cs typeface="+mj-cs"/>
              </a:rPr>
              <a:t>193</a:t>
            </a:r>
            <a:r>
              <a:rPr lang="fr-FR" altLang="x-none" sz="3200" kern="1200" baseline="30000" dirty="0">
                <a:latin typeface="+mj-lt"/>
                <a:ea typeface="+mj-ea"/>
                <a:cs typeface="+mj-cs"/>
              </a:rPr>
              <a:t>0</a:t>
            </a:r>
            <a:r>
              <a:rPr lang="fr-FR" altLang="x-none" sz="3200" kern="1200" baseline="0" dirty="0">
                <a:latin typeface="+mj-lt"/>
                <a:ea typeface="+mj-ea"/>
                <a:cs typeface="+mj-cs"/>
              </a:rPr>
              <a:t>F.</a:t>
            </a:r>
            <a:br>
              <a:rPr lang="en-US" sz="3200" kern="1200" baseline="0" dirty="0">
                <a:latin typeface="+mj-lt"/>
                <a:ea typeface="+mj-ea"/>
                <a:cs typeface="+mj-cs"/>
              </a:rPr>
            </a:br>
            <a:endParaRPr lang="en-US" sz="3200" kern="1200" baseline="0" dirty="0">
              <a:latin typeface="+mj-lt"/>
              <a:ea typeface="+mj-ea"/>
              <a:cs typeface="+mj-cs"/>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Picture 1"/>
          <p:cNvPicPr>
            <a:picLocks noChangeAspect="1"/>
          </p:cNvPicPr>
          <p:nvPr/>
        </p:nvPicPr>
        <p:blipFill>
          <a:blip r:embed="rId1"/>
          <a:stretch>
            <a:fillRect/>
          </a:stretch>
        </p:blipFill>
        <p:spPr>
          <a:xfrm>
            <a:off x="1768475" y="323850"/>
            <a:ext cx="6027738" cy="5657850"/>
          </a:xfrm>
          <a:prstGeom prst="rect">
            <a:avLst/>
          </a:prstGeom>
          <a:noFill/>
          <a:ln w="9525">
            <a:noFill/>
          </a:ln>
        </p:spPr>
      </p:pic>
      <p:sp>
        <p:nvSpPr>
          <p:cNvPr id="7170" name="Text Box 3"/>
          <p:cNvSpPr txBox="1"/>
          <p:nvPr/>
        </p:nvSpPr>
        <p:spPr>
          <a:xfrm>
            <a:off x="985838" y="5981700"/>
            <a:ext cx="7561262" cy="490538"/>
          </a:xfrm>
          <a:prstGeom prst="rect">
            <a:avLst/>
          </a:prstGeom>
          <a:noFill/>
          <a:ln w="9525">
            <a:noFill/>
          </a:ln>
        </p:spPr>
        <p:txBody>
          <a:bodyPr wrap="square" anchor="t">
            <a:spAutoFit/>
          </a:bodyPr>
          <a:p>
            <a:pPr algn="ctr" eaLnBrk="0" hangingPunct="0"/>
            <a:r>
              <a:rPr lang="en-US" altLang="zh-CN">
                <a:latin typeface="Times New Roman" panose="02020603050405020304" pitchFamily="18" charset="0"/>
              </a:rPr>
              <a:t>Dự báo thời tiết Tp.HCM và Hà Nội ngày 9/4/2020</a:t>
            </a:r>
            <a:endParaRPr lang="en-US" altLang="zh-CN">
              <a:latin typeface="Times New Roman" panose="02020603050405020304" pitchFamily="18" charset="0"/>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1"/>
          <p:cNvPicPr>
            <a:picLocks noChangeAspect="1"/>
          </p:cNvPicPr>
          <p:nvPr/>
        </p:nvPicPr>
        <p:blipFill>
          <a:blip r:embed="rId1"/>
          <a:stretch>
            <a:fillRect/>
          </a:stretch>
        </p:blipFill>
        <p:spPr>
          <a:xfrm>
            <a:off x="1768475" y="323850"/>
            <a:ext cx="6027738" cy="5657850"/>
          </a:xfrm>
          <a:prstGeom prst="rect">
            <a:avLst/>
          </a:prstGeom>
          <a:noFill/>
          <a:ln w="9525">
            <a:noFill/>
          </a:ln>
        </p:spPr>
      </p:pic>
      <p:sp>
        <p:nvSpPr>
          <p:cNvPr id="8194" name="Text Box 3"/>
          <p:cNvSpPr txBox="1"/>
          <p:nvPr/>
        </p:nvSpPr>
        <p:spPr>
          <a:xfrm>
            <a:off x="985838" y="5981700"/>
            <a:ext cx="7561262" cy="490538"/>
          </a:xfrm>
          <a:prstGeom prst="rect">
            <a:avLst/>
          </a:prstGeom>
          <a:noFill/>
          <a:ln w="9525">
            <a:noFill/>
          </a:ln>
        </p:spPr>
        <p:txBody>
          <a:bodyPr wrap="square" anchor="t">
            <a:spAutoFit/>
          </a:bodyPr>
          <a:p>
            <a:pPr algn="ctr" eaLnBrk="0" hangingPunct="0"/>
            <a:r>
              <a:rPr lang="en-US" altLang="zh-CN">
                <a:latin typeface="Times New Roman" panose="02020603050405020304" pitchFamily="18" charset="0"/>
              </a:rPr>
              <a:t>Nhiệt độ ở thành phố nào cao hơn? thấp hơn?</a:t>
            </a:r>
            <a:endParaRPr lang="en-US" altLang="zh-CN">
              <a:latin typeface="Times New Roman" panose="02020603050405020304" pitchFamily="18" charset="0"/>
            </a:endParaRPr>
          </a:p>
        </p:txBody>
      </p:sp>
      <p:sp>
        <p:nvSpPr>
          <p:cNvPr id="8195" name="Text Box 2"/>
          <p:cNvSpPr txBox="1"/>
          <p:nvPr/>
        </p:nvSpPr>
        <p:spPr>
          <a:xfrm>
            <a:off x="957263" y="5327650"/>
            <a:ext cx="7577137" cy="490538"/>
          </a:xfrm>
          <a:prstGeom prst="rect">
            <a:avLst/>
          </a:prstGeom>
          <a:noFill/>
          <a:ln w="9525">
            <a:noFill/>
          </a:ln>
        </p:spPr>
        <p:txBody>
          <a:bodyPr wrap="square" anchor="t">
            <a:spAutoFit/>
          </a:bodyPr>
          <a:p>
            <a:pPr eaLnBrk="0" hangingPunct="0"/>
            <a:r>
              <a:rPr lang="en-US" altLang="zh-CN">
                <a:latin typeface="Times New Roman" panose="02020603050405020304" pitchFamily="18" charset="0"/>
              </a:rPr>
              <a:t>Vậy nhiệt độ là gì? Làm thế nào để đo được nhiệt độ?</a:t>
            </a:r>
            <a:endParaRPr lang="en-US" altLang="zh-CN">
              <a:latin typeface="Times New Roman" panose="02020603050405020304" pitchFamily="18" charset="0"/>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8"/>
          <p:cNvSpPr txBox="1"/>
          <p:nvPr/>
        </p:nvSpPr>
        <p:spPr>
          <a:xfrm>
            <a:off x="609600" y="304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9218" name="Text Box 9"/>
          <p:cNvSpPr txBox="1"/>
          <p:nvPr/>
        </p:nvSpPr>
        <p:spPr>
          <a:xfrm>
            <a:off x="685800" y="838200"/>
            <a:ext cx="4073525"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Arial" panose="020B0604020202020204" pitchFamily="34" charset="0"/>
              </a:rPr>
              <a:t>I. Nhiệt độ và nhiệt kế</a:t>
            </a:r>
            <a:endParaRPr lang="en-US" altLang="en-US" sz="2800" b="1" dirty="0">
              <a:solidFill>
                <a:srgbClr val="008000"/>
              </a:solidFill>
              <a:latin typeface="Arial" panose="020B0604020202020204" pitchFamily="34" charset="0"/>
            </a:endParaRPr>
          </a:p>
        </p:txBody>
      </p:sp>
      <p:grpSp>
        <p:nvGrpSpPr>
          <p:cNvPr id="2" name="Group 22"/>
          <p:cNvGrpSpPr/>
          <p:nvPr/>
        </p:nvGrpSpPr>
        <p:grpSpPr>
          <a:xfrm>
            <a:off x="4495800" y="1295400"/>
            <a:ext cx="4419600" cy="5181600"/>
            <a:chOff x="2832" y="816"/>
            <a:chExt cx="2784" cy="3264"/>
          </a:xfrm>
        </p:grpSpPr>
        <p:sp>
          <p:nvSpPr>
            <p:cNvPr id="9220" name="AutoShape 12"/>
            <p:cNvSpPr/>
            <p:nvPr/>
          </p:nvSpPr>
          <p:spPr>
            <a:xfrm>
              <a:off x="2832" y="816"/>
              <a:ext cx="2784" cy="1146"/>
            </a:xfrm>
            <a:prstGeom prst="cloudCallout">
              <a:avLst>
                <a:gd name="adj1" fmla="val -1403"/>
                <a:gd name="adj2" fmla="val 116319"/>
              </a:avLst>
            </a:prstGeom>
            <a:solidFill>
              <a:schemeClr val="accent1"/>
            </a:solidFill>
            <a:ln w="9525" cap="flat" cmpd="sng">
              <a:solidFill>
                <a:schemeClr val="tx1"/>
              </a:solidFill>
              <a:prstDash val="solid"/>
              <a:round/>
              <a:headEnd type="none" w="med" len="med"/>
              <a:tailEnd type="none" w="med" len="med"/>
            </a:ln>
          </p:spPr>
          <p:txBody>
            <a:bodyPr anchor="t"/>
            <a:p>
              <a:pPr algn="ctr"/>
              <a:endParaRPr lang="en-US" altLang="en-US" sz="1800" dirty="0">
                <a:latin typeface="Arial" panose="020B0604020202020204" pitchFamily="34" charset="0"/>
              </a:endParaRPr>
            </a:p>
          </p:txBody>
        </p:sp>
        <p:sp>
          <p:nvSpPr>
            <p:cNvPr id="9221" name="Text Box 13"/>
            <p:cNvSpPr txBox="1"/>
            <p:nvPr/>
          </p:nvSpPr>
          <p:spPr>
            <a:xfrm>
              <a:off x="3168" y="960"/>
              <a:ext cx="2208" cy="778"/>
            </a:xfrm>
            <a:prstGeom prst="rect">
              <a:avLst/>
            </a:prstGeom>
            <a:noFill/>
            <a:ln w="9525">
              <a:noFill/>
            </a:ln>
          </p:spPr>
          <p:txBody>
            <a:bodyPr anchor="t">
              <a:spAutoFit/>
            </a:bodyPr>
            <a:p>
              <a:pPr algn="just">
                <a:spcBef>
                  <a:spcPct val="50000"/>
                </a:spcBef>
              </a:pPr>
              <a:r>
                <a:rPr lang="en-US" altLang="en-US" sz="2500" b="1" dirty="0">
                  <a:latin typeface="Arial" panose="020B0604020202020204" pitchFamily="34" charset="0"/>
                </a:rPr>
                <a:t>Để nhớ lại nội dung đã học? Hãy trả lời các câu hỏi sau đây:</a:t>
              </a:r>
              <a:r>
                <a:rPr lang="en-US" altLang="en-US" sz="2500" dirty="0">
                  <a:latin typeface="Arial" panose="020B0604020202020204" pitchFamily="34" charset="0"/>
                </a:rPr>
                <a:t> </a:t>
              </a:r>
              <a:endParaRPr lang="en-US" altLang="en-US" sz="2500" dirty="0">
                <a:latin typeface="Arial" panose="020B0604020202020204" pitchFamily="34" charset="0"/>
              </a:endParaRPr>
            </a:p>
          </p:txBody>
        </p:sp>
        <p:pic>
          <p:nvPicPr>
            <p:cNvPr id="9222" name="Picture 16" descr="images"/>
            <p:cNvPicPr>
              <a:picLocks noChangeAspect="1"/>
            </p:cNvPicPr>
            <p:nvPr/>
          </p:nvPicPr>
          <p:blipFill>
            <a:blip r:embed="rId1"/>
            <a:stretch>
              <a:fillRect/>
            </a:stretch>
          </p:blipFill>
          <p:spPr>
            <a:xfrm>
              <a:off x="3792" y="2784"/>
              <a:ext cx="1404" cy="1296"/>
            </a:xfrm>
            <a:prstGeom prst="rect">
              <a:avLst/>
            </a:prstGeom>
            <a:noFill/>
            <a:ln w="9525">
              <a:noFill/>
            </a:ln>
          </p:spPr>
        </p:pic>
      </p:grpSp>
      <p:grpSp>
        <p:nvGrpSpPr>
          <p:cNvPr id="3" name="Group 21"/>
          <p:cNvGrpSpPr/>
          <p:nvPr/>
        </p:nvGrpSpPr>
        <p:grpSpPr>
          <a:xfrm>
            <a:off x="228600" y="1524000"/>
            <a:ext cx="4811713" cy="5087938"/>
            <a:chOff x="144" y="960"/>
            <a:chExt cx="3031" cy="3205"/>
          </a:xfrm>
        </p:grpSpPr>
        <p:sp>
          <p:nvSpPr>
            <p:cNvPr id="9224" name="AutoShape 10"/>
            <p:cNvSpPr/>
            <p:nvPr/>
          </p:nvSpPr>
          <p:spPr>
            <a:xfrm>
              <a:off x="144" y="960"/>
              <a:ext cx="2640" cy="1104"/>
            </a:xfrm>
            <a:prstGeom prst="cloudCallout">
              <a:avLst>
                <a:gd name="adj1" fmla="val 11931"/>
                <a:gd name="adj2" fmla="val 111685"/>
              </a:avLst>
            </a:prstGeom>
            <a:solidFill>
              <a:schemeClr val="accent1"/>
            </a:solidFill>
            <a:ln w="9525" cap="flat" cmpd="sng">
              <a:solidFill>
                <a:schemeClr val="tx1"/>
              </a:solidFill>
              <a:prstDash val="solid"/>
              <a:round/>
              <a:headEnd type="none" w="med" len="med"/>
              <a:tailEnd type="none" w="med" len="med"/>
            </a:ln>
          </p:spPr>
          <p:txBody>
            <a:bodyPr anchor="t"/>
            <a:p>
              <a:pPr algn="ctr"/>
              <a:endParaRPr lang="en-US" altLang="en-US" sz="1800" dirty="0">
                <a:latin typeface="Arial" panose="020B0604020202020204" pitchFamily="34" charset="0"/>
              </a:endParaRPr>
            </a:p>
          </p:txBody>
        </p:sp>
        <p:pic>
          <p:nvPicPr>
            <p:cNvPr id="9225" name="Picture 21" descr="j0232133"/>
            <p:cNvPicPr>
              <a:picLocks noChangeAspect="1"/>
            </p:cNvPicPr>
            <p:nvPr/>
          </p:nvPicPr>
          <p:blipFill>
            <a:blip r:embed="rId2"/>
            <a:stretch>
              <a:fillRect/>
            </a:stretch>
          </p:blipFill>
          <p:spPr>
            <a:xfrm>
              <a:off x="240" y="2928"/>
              <a:ext cx="1296" cy="1237"/>
            </a:xfrm>
            <a:prstGeom prst="rect">
              <a:avLst/>
            </a:prstGeom>
            <a:noFill/>
            <a:ln w="9525">
              <a:noFill/>
            </a:ln>
          </p:spPr>
        </p:pic>
        <p:pic>
          <p:nvPicPr>
            <p:cNvPr id="9226" name="Picture 15" descr="1"/>
            <p:cNvPicPr>
              <a:picLocks noChangeAspect="1"/>
            </p:cNvPicPr>
            <p:nvPr/>
          </p:nvPicPr>
          <p:blipFill>
            <a:blip r:embed="rId3">
              <a:clrChange>
                <a:clrFrom>
                  <a:srgbClr val="FFFFFF"/>
                </a:clrFrom>
                <a:clrTo>
                  <a:srgbClr val="FFFFFF">
                    <a:alpha val="0"/>
                  </a:srgbClr>
                </a:clrTo>
              </a:clrChange>
            </a:blip>
            <a:stretch>
              <a:fillRect/>
            </a:stretch>
          </p:blipFill>
          <p:spPr>
            <a:xfrm rot="-400836">
              <a:off x="1817" y="2447"/>
              <a:ext cx="1358" cy="1674"/>
            </a:xfrm>
            <a:prstGeom prst="rect">
              <a:avLst/>
            </a:prstGeom>
            <a:noFill/>
            <a:ln w="9525">
              <a:noFill/>
            </a:ln>
          </p:spPr>
        </p:pic>
        <p:sp>
          <p:nvSpPr>
            <p:cNvPr id="9227" name="AutoShape 19"/>
            <p:cNvSpPr/>
            <p:nvPr/>
          </p:nvSpPr>
          <p:spPr>
            <a:xfrm>
              <a:off x="144" y="960"/>
              <a:ext cx="2688" cy="1104"/>
            </a:xfrm>
            <a:prstGeom prst="cloudCallout">
              <a:avLst>
                <a:gd name="adj1" fmla="val -25444"/>
                <a:gd name="adj2" fmla="val 123912"/>
              </a:avLst>
            </a:prstGeom>
            <a:solidFill>
              <a:schemeClr val="accent1"/>
            </a:solidFill>
            <a:ln w="9525" cap="flat" cmpd="sng">
              <a:solidFill>
                <a:schemeClr val="tx1"/>
              </a:solidFill>
              <a:prstDash val="solid"/>
              <a:round/>
              <a:headEnd type="none" w="med" len="med"/>
              <a:tailEnd type="none" w="med" len="med"/>
            </a:ln>
          </p:spPr>
          <p:txBody>
            <a:bodyPr anchor="t"/>
            <a:p>
              <a:pPr algn="ctr"/>
              <a:endParaRPr lang="en-US" altLang="en-US" sz="1800" dirty="0">
                <a:latin typeface="Arial" panose="020B0604020202020204" pitchFamily="34" charset="0"/>
              </a:endParaRPr>
            </a:p>
          </p:txBody>
        </p:sp>
        <p:sp>
          <p:nvSpPr>
            <p:cNvPr id="9228" name="Text Box 20"/>
            <p:cNvSpPr txBox="1"/>
            <p:nvPr/>
          </p:nvSpPr>
          <p:spPr>
            <a:xfrm>
              <a:off x="432" y="1104"/>
              <a:ext cx="2112" cy="778"/>
            </a:xfrm>
            <a:prstGeom prst="rect">
              <a:avLst/>
            </a:prstGeom>
            <a:noFill/>
            <a:ln w="9525">
              <a:noFill/>
            </a:ln>
          </p:spPr>
          <p:txBody>
            <a:bodyPr anchor="t">
              <a:spAutoFit/>
            </a:bodyPr>
            <a:p>
              <a:pPr algn="just">
                <a:spcBef>
                  <a:spcPct val="50000"/>
                </a:spcBef>
              </a:pPr>
              <a:r>
                <a:rPr lang="en-US" altLang="en-US" sz="2500" b="1" dirty="0">
                  <a:latin typeface="Arial" panose="020B0604020202020204" pitchFamily="34" charset="0"/>
                </a:rPr>
                <a:t>Nội dung kiến thức mình học</a:t>
              </a:r>
              <a:r>
                <a:rPr lang="en-US" altLang="en-US" sz="2500" dirty="0">
                  <a:latin typeface="Arial" panose="020B0604020202020204" pitchFamily="34" charset="0"/>
                </a:rPr>
                <a:t> </a:t>
              </a:r>
              <a:r>
                <a:rPr lang="en-US" altLang="en-US" sz="2500" b="1" dirty="0">
                  <a:latin typeface="Arial" panose="020B0604020202020204" pitchFamily="34" charset="0"/>
                </a:rPr>
                <a:t>về </a:t>
              </a:r>
              <a:r>
                <a:rPr lang="en-US" altLang="en-US" sz="2500" b="1" dirty="0">
                  <a:solidFill>
                    <a:srgbClr val="FF3300"/>
                  </a:solidFill>
                  <a:latin typeface="Arial" panose="020B0604020202020204" pitchFamily="34" charset="0"/>
                </a:rPr>
                <a:t>nhiệt kế</a:t>
              </a:r>
              <a:r>
                <a:rPr lang="en-US" altLang="en-US" sz="2500" dirty="0">
                  <a:latin typeface="Arial" panose="020B0604020202020204" pitchFamily="34" charset="0"/>
                </a:rPr>
                <a:t> </a:t>
              </a:r>
              <a:r>
                <a:rPr lang="en-US" altLang="en-US" sz="2500" b="1" dirty="0">
                  <a:latin typeface="Arial" panose="020B0604020202020204" pitchFamily="34" charset="0"/>
                </a:rPr>
                <a:t>ở lớp 4 là gì nhỉ ?</a:t>
              </a:r>
              <a:endParaRPr lang="en-US" altLang="en-US" sz="2500" dirty="0">
                <a:latin typeface="Arial" panose="020B0604020202020204" pitchFamily="34" charset="0"/>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Line 2"/>
          <p:cNvSpPr/>
          <p:nvPr/>
        </p:nvSpPr>
        <p:spPr>
          <a:xfrm>
            <a:off x="8077200" y="4267200"/>
            <a:ext cx="0" cy="0"/>
          </a:xfrm>
          <a:prstGeom prst="line">
            <a:avLst/>
          </a:prstGeom>
          <a:ln w="9525" cap="flat" cmpd="sng">
            <a:solidFill>
              <a:schemeClr val="tx1"/>
            </a:solidFill>
            <a:prstDash val="solid"/>
            <a:miter/>
            <a:headEnd type="none" w="med" len="med"/>
            <a:tailEnd type="triangle" w="med" len="med"/>
          </a:ln>
        </p:spPr>
      </p:sp>
      <p:sp>
        <p:nvSpPr>
          <p:cNvPr id="7171" name="Text Box 3"/>
          <p:cNvSpPr txBox="1"/>
          <p:nvPr/>
        </p:nvSpPr>
        <p:spPr>
          <a:xfrm>
            <a:off x="1057275" y="2054225"/>
            <a:ext cx="7467600" cy="920750"/>
          </a:xfrm>
          <a:prstGeom prst="rect">
            <a:avLst/>
          </a:prstGeom>
          <a:noFill/>
          <a:ln w="9525">
            <a:noFill/>
          </a:ln>
        </p:spPr>
        <p:txBody>
          <a:bodyPr anchor="t">
            <a:spAutoFit/>
          </a:bodyPr>
          <a:p>
            <a:pPr algn="just">
              <a:spcBef>
                <a:spcPct val="50000"/>
              </a:spcBef>
            </a:pPr>
            <a:r>
              <a:rPr lang="en-US" altLang="en-US" sz="2800" b="1" dirty="0">
                <a:solidFill>
                  <a:srgbClr val="1C1C1C"/>
                </a:solidFill>
                <a:latin typeface="Times New Roman" panose="02020603050405020304" pitchFamily="18" charset="0"/>
              </a:rPr>
              <a:t> </a:t>
            </a:r>
            <a:r>
              <a:rPr lang="en-US" altLang="en-US" dirty="0">
                <a:solidFill>
                  <a:srgbClr val="1C1C1C"/>
                </a:solidFill>
                <a:latin typeface="Times New Roman" panose="02020603050405020304" pitchFamily="18" charset="0"/>
              </a:rPr>
              <a:t>Có 3 bình đựng nước </a:t>
            </a:r>
            <a:r>
              <a:rPr lang="en-US" altLang="en-US" i="1" dirty="0">
                <a:solidFill>
                  <a:srgbClr val="1C1C1C"/>
                </a:solidFill>
                <a:latin typeface="Times New Roman" panose="02020603050405020304" pitchFamily="18" charset="0"/>
              </a:rPr>
              <a:t>a, b, c: </a:t>
            </a:r>
            <a:r>
              <a:rPr lang="en-US" altLang="en-US" dirty="0">
                <a:solidFill>
                  <a:srgbClr val="1C1C1C"/>
                </a:solidFill>
                <a:latin typeface="Times New Roman" panose="02020603050405020304" pitchFamily="18" charset="0"/>
              </a:rPr>
              <a:t> Bính a chứa nước lạnh, bình b chứa nước ấm v</a:t>
            </a:r>
            <a:r>
              <a:rPr lang="en-US" altLang="en-US" dirty="0">
                <a:solidFill>
                  <a:srgbClr val="1C1C1C"/>
                </a:solidFill>
                <a:latin typeface="Arial" panose="020B0604020202020204" pitchFamily="34" charset="0"/>
              </a:rPr>
              <a:t>à</a:t>
            </a:r>
            <a:r>
              <a:rPr lang="en-US" altLang="en-US" dirty="0">
                <a:solidFill>
                  <a:srgbClr val="1C1C1C"/>
                </a:solidFill>
                <a:latin typeface="Times New Roman" panose="02020603050405020304" pitchFamily="18" charset="0"/>
              </a:rPr>
              <a:t> bình c chứa nước nóng</a:t>
            </a:r>
            <a:endParaRPr lang="en-US" altLang="en-US" dirty="0">
              <a:solidFill>
                <a:srgbClr val="1C1C1C"/>
              </a:solidFill>
              <a:latin typeface="Times New Roman" panose="02020603050405020304" pitchFamily="18" charset="0"/>
            </a:endParaRPr>
          </a:p>
        </p:txBody>
      </p:sp>
      <p:sp>
        <p:nvSpPr>
          <p:cNvPr id="10243" name="Text Box 10"/>
          <p:cNvSpPr txBox="1"/>
          <p:nvPr/>
        </p:nvSpPr>
        <p:spPr>
          <a:xfrm>
            <a:off x="685800" y="762000"/>
            <a:ext cx="4375150" cy="522288"/>
          </a:xfrm>
          <a:prstGeom prst="rect">
            <a:avLst/>
          </a:prstGeom>
          <a:noFill/>
          <a:ln w="9525">
            <a:noFill/>
          </a:ln>
        </p:spPr>
        <p:txBody>
          <a:bodyPr wrap="square" anchor="t">
            <a:spAutoFit/>
          </a:bodyPr>
          <a:p>
            <a:pPr>
              <a:spcBef>
                <a:spcPct val="50000"/>
              </a:spcBef>
            </a:pPr>
            <a:r>
              <a:rPr lang="en-US" altLang="en-US" sz="2800" b="1" dirty="0">
                <a:solidFill>
                  <a:srgbClr val="008000"/>
                </a:solidFill>
                <a:latin typeface="Times New Roman" panose="02020603050405020304" pitchFamily="18" charset="0"/>
              </a:rPr>
              <a:t>I. Nhiệt độ v</a:t>
            </a:r>
            <a:r>
              <a:rPr lang="en-US" altLang="en-US" sz="2800" b="1" dirty="0">
                <a:solidFill>
                  <a:srgbClr val="008000"/>
                </a:solidFill>
                <a:latin typeface="Arial" panose="020B0604020202020204" pitchFamily="34" charset="0"/>
              </a:rPr>
              <a:t>à</a:t>
            </a:r>
            <a:r>
              <a:rPr lang="en-US" altLang="en-US" sz="2800" b="1" dirty="0">
                <a:solidFill>
                  <a:srgbClr val="008000"/>
                </a:solidFill>
                <a:latin typeface="Times New Roman" panose="02020603050405020304" pitchFamily="18" charset="0"/>
              </a:rPr>
              <a:t> nhiệt kế</a:t>
            </a:r>
            <a:endParaRPr lang="en-US" altLang="en-US" sz="2800" b="1" dirty="0">
              <a:solidFill>
                <a:srgbClr val="008000"/>
              </a:solidFill>
              <a:latin typeface="Times New Roman" panose="02020603050405020304" pitchFamily="18" charset="0"/>
            </a:endParaRPr>
          </a:p>
        </p:txBody>
      </p:sp>
      <p:sp>
        <p:nvSpPr>
          <p:cNvPr id="10244" name="Text Box 8"/>
          <p:cNvSpPr txBox="1"/>
          <p:nvPr/>
        </p:nvSpPr>
        <p:spPr>
          <a:xfrm>
            <a:off x="609600" y="177800"/>
            <a:ext cx="7924800" cy="584200"/>
          </a:xfrm>
          <a:prstGeom prst="rect">
            <a:avLst/>
          </a:prstGeom>
          <a:noFill/>
          <a:ln w="9525">
            <a:noFill/>
          </a:ln>
        </p:spPr>
        <p:txBody>
          <a:bodyPr anchor="t">
            <a:spAutoFit/>
          </a:bodyPr>
          <a:p>
            <a:pPr algn="ctr">
              <a:spcBef>
                <a:spcPct val="50000"/>
              </a:spcBef>
            </a:pPr>
            <a:r>
              <a:rPr lang="en-US" altLang="en-US" sz="2400" b="1" dirty="0">
                <a:latin typeface="Times New Roman" panose="02020603050405020304" pitchFamily="18" charset="0"/>
              </a:rPr>
              <a:t>CHỦ ĐỀ 20.</a:t>
            </a:r>
            <a:r>
              <a:rPr lang="en-US" altLang="en-US" sz="1800" b="1" dirty="0">
                <a:solidFill>
                  <a:srgbClr val="0000FF"/>
                </a:solidFill>
                <a:latin typeface="Times New Roman" panose="02020603050405020304" pitchFamily="18" charset="0"/>
              </a:rPr>
              <a:t> </a:t>
            </a:r>
            <a:r>
              <a:rPr lang="en-US" altLang="en-US" sz="3200" b="1" dirty="0">
                <a:solidFill>
                  <a:srgbClr val="FF0000"/>
                </a:solidFill>
                <a:latin typeface="Times New Roman" panose="02020603050405020304" pitchFamily="18" charset="0"/>
              </a:rPr>
              <a:t>NHIỆT KẾ - NHIỆT GIAI</a:t>
            </a:r>
            <a:endParaRPr lang="en-US" altLang="en-US" sz="3200" b="1" dirty="0">
              <a:solidFill>
                <a:srgbClr val="FF0000"/>
              </a:solidFill>
              <a:latin typeface="Times New Roman" panose="02020603050405020304" pitchFamily="18" charset="0"/>
            </a:endParaRPr>
          </a:p>
        </p:txBody>
      </p:sp>
      <p:sp>
        <p:nvSpPr>
          <p:cNvPr id="10245" name="Text Box 10"/>
          <p:cNvSpPr txBox="1"/>
          <p:nvPr/>
        </p:nvSpPr>
        <p:spPr>
          <a:xfrm>
            <a:off x="917575" y="1284288"/>
            <a:ext cx="4375150" cy="522287"/>
          </a:xfrm>
          <a:prstGeom prst="rect">
            <a:avLst/>
          </a:prstGeom>
          <a:noFill/>
          <a:ln w="9525">
            <a:noFill/>
          </a:ln>
        </p:spPr>
        <p:txBody>
          <a:bodyPr wrap="square" anchor="t">
            <a:spAutoFit/>
          </a:bodyPr>
          <a:p>
            <a:pPr>
              <a:spcBef>
                <a:spcPct val="50000"/>
              </a:spcBef>
            </a:pPr>
            <a:r>
              <a:rPr lang="en-US" altLang="en-US" sz="2800" b="1" dirty="0">
                <a:latin typeface="Times New Roman" panose="02020603050405020304" pitchFamily="18" charset="0"/>
              </a:rPr>
              <a:t>1. Thí nghiệm</a:t>
            </a:r>
            <a:endParaRPr lang="en-US" altLang="en-US" sz="2800" b="1" dirty="0">
              <a:latin typeface="Times New Roman" panose="02020603050405020304" pitchFamily="18" charset="0"/>
            </a:endParaRPr>
          </a:p>
        </p:txBody>
      </p:sp>
      <p:sp>
        <p:nvSpPr>
          <p:cNvPr id="10246" name="Text Box 2"/>
          <p:cNvSpPr txBox="1"/>
          <p:nvPr/>
        </p:nvSpPr>
        <p:spPr>
          <a:xfrm>
            <a:off x="1127125" y="3295650"/>
            <a:ext cx="7062788" cy="492125"/>
          </a:xfrm>
          <a:prstGeom prst="rect">
            <a:avLst/>
          </a:prstGeom>
          <a:noFill/>
          <a:ln w="9525">
            <a:noFill/>
          </a:ln>
        </p:spPr>
        <p:txBody>
          <a:bodyPr wrap="square" anchor="t">
            <a:spAutoFit/>
          </a:bodyPr>
          <a:p>
            <a:pPr eaLnBrk="0" hangingPunct="0"/>
            <a:r>
              <a:rPr lang="en-US" altLang="zh-CN">
                <a:latin typeface="Times New Roman" panose="02020603050405020304" pitchFamily="18" charset="0"/>
              </a:rPr>
              <a:t>HS tìm hiểu HĐ1/ trang 109/sách tài liệu Vật lí 6</a:t>
            </a:r>
            <a:endParaRPr lang="en-US" altLang="zh-CN">
              <a:latin typeface="Times New Roman" panose="02020603050405020304" pitchFamily="18" charset="0"/>
            </a:endParaRPr>
          </a:p>
        </p:txBody>
      </p:sp>
      <p:sp>
        <p:nvSpPr>
          <p:cNvPr id="8" name="Oval 7"/>
          <p:cNvSpPr/>
          <p:nvPr/>
        </p:nvSpPr>
        <p:spPr>
          <a:xfrm>
            <a:off x="6720840" y="4802505"/>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amond(in)">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2" name="Text Box 4"/>
          <p:cNvSpPr txBox="1"/>
          <p:nvPr/>
        </p:nvSpPr>
        <p:spPr>
          <a:xfrm>
            <a:off x="1219200" y="6248400"/>
            <a:ext cx="1600200" cy="396875"/>
          </a:xfrm>
          <a:prstGeom prst="rect">
            <a:avLst/>
          </a:prstGeom>
          <a:noFill/>
          <a:ln w="9525">
            <a:noFill/>
          </a:ln>
        </p:spPr>
        <p:txBody>
          <a:bodyPr anchor="t">
            <a:spAutoFit/>
          </a:bodyPr>
          <a:p>
            <a:pPr algn="ctr">
              <a:spcBef>
                <a:spcPct val="50000"/>
              </a:spcBef>
            </a:pPr>
            <a:r>
              <a:rPr lang="en-US" altLang="en-US" sz="2000" b="1" dirty="0">
                <a:latin typeface="Arial" panose="020B0604020202020204" pitchFamily="34" charset="0"/>
              </a:rPr>
              <a:t>Nước lạnh</a:t>
            </a:r>
            <a:endParaRPr lang="en-US" altLang="en-US" sz="2000" b="1" dirty="0">
              <a:latin typeface="Arial" panose="020B0604020202020204" pitchFamily="34" charset="0"/>
            </a:endParaRPr>
          </a:p>
        </p:txBody>
      </p:sp>
      <p:sp>
        <p:nvSpPr>
          <p:cNvPr id="32799" name="AutoShape 31"/>
          <p:cNvSpPr/>
          <p:nvPr/>
        </p:nvSpPr>
        <p:spPr>
          <a:xfrm>
            <a:off x="1295400" y="5029200"/>
            <a:ext cx="1371600" cy="914400"/>
          </a:xfrm>
          <a:prstGeom prst="flowChartMagneticDisk">
            <a:avLst/>
          </a:prstGeom>
          <a:noFill/>
          <a:ln w="9525" cap="flat" cmpd="sng">
            <a:solidFill>
              <a:schemeClr val="tx1"/>
            </a:solidFill>
            <a:prstDash val="solid"/>
            <a:round/>
            <a:headEnd type="none" w="med" len="med"/>
            <a:tailEnd type="none" w="med" len="med"/>
          </a:ln>
        </p:spPr>
        <p:txBody>
          <a:bodyPr wrap="none" anchor="ctr"/>
          <a:p>
            <a:pPr algn="ctr"/>
            <a:endParaRPr lang="en-US" altLang="en-US" sz="1800" dirty="0">
              <a:latin typeface="Arial" panose="020B0604020202020204" pitchFamily="34" charset="0"/>
            </a:endParaRPr>
          </a:p>
        </p:txBody>
      </p:sp>
      <p:sp>
        <p:nvSpPr>
          <p:cNvPr id="32800" name="AutoShape 32"/>
          <p:cNvSpPr/>
          <p:nvPr/>
        </p:nvSpPr>
        <p:spPr>
          <a:xfrm>
            <a:off x="1295400" y="5486400"/>
            <a:ext cx="1371600" cy="457200"/>
          </a:xfrm>
          <a:prstGeom prst="flowChartMagneticDisk">
            <a:avLst/>
          </a:prstGeom>
          <a:solidFill>
            <a:srgbClr val="FFCCFF"/>
          </a:solidFill>
          <a:ln w="9525">
            <a:noFill/>
          </a:ln>
        </p:spPr>
        <p:txBody>
          <a:bodyPr wrap="none" anchor="ctr"/>
          <a:p>
            <a:pPr algn="ctr"/>
            <a:endParaRPr lang="en-US" altLang="en-US" sz="1800" dirty="0">
              <a:latin typeface="Arial" panose="020B0604020202020204" pitchFamily="34" charset="0"/>
            </a:endParaRPr>
          </a:p>
        </p:txBody>
      </p:sp>
      <p:sp>
        <p:nvSpPr>
          <p:cNvPr id="32844" name="AutoShape 76"/>
          <p:cNvSpPr/>
          <p:nvPr/>
        </p:nvSpPr>
        <p:spPr>
          <a:xfrm>
            <a:off x="6781800" y="5105400"/>
            <a:ext cx="1371600" cy="947738"/>
          </a:xfrm>
          <a:prstGeom prst="flowChartMagneticDisk">
            <a:avLst/>
          </a:prstGeom>
          <a:noFill/>
          <a:ln w="9525" cap="flat" cmpd="sng">
            <a:solidFill>
              <a:schemeClr val="tx1"/>
            </a:solidFill>
            <a:prstDash val="solid"/>
            <a:round/>
            <a:headEnd type="none" w="med" len="med"/>
            <a:tailEnd type="none" w="med" len="med"/>
          </a:ln>
        </p:spPr>
        <p:txBody>
          <a:bodyPr wrap="none" anchor="ctr"/>
          <a:p>
            <a:pPr algn="ctr"/>
            <a:endParaRPr lang="en-US" altLang="en-US" sz="1800" dirty="0">
              <a:latin typeface="Arial" panose="020B0604020202020204" pitchFamily="34" charset="0"/>
            </a:endParaRPr>
          </a:p>
        </p:txBody>
      </p:sp>
      <p:sp>
        <p:nvSpPr>
          <p:cNvPr id="32845" name="AutoShape 77"/>
          <p:cNvSpPr/>
          <p:nvPr/>
        </p:nvSpPr>
        <p:spPr>
          <a:xfrm>
            <a:off x="6781800" y="5486400"/>
            <a:ext cx="1371600" cy="533400"/>
          </a:xfrm>
          <a:prstGeom prst="flowChartMagneticDisk">
            <a:avLst/>
          </a:prstGeom>
          <a:solidFill>
            <a:srgbClr val="FF00FF"/>
          </a:solidFill>
          <a:ln w="9525">
            <a:noFill/>
          </a:ln>
        </p:spPr>
        <p:txBody>
          <a:bodyPr wrap="none" anchor="ctr"/>
          <a:p>
            <a:pPr algn="ctr"/>
            <a:endParaRPr lang="en-US" altLang="en-US" sz="1800" dirty="0">
              <a:latin typeface="Arial" panose="020B0604020202020204" pitchFamily="34" charset="0"/>
            </a:endParaRPr>
          </a:p>
        </p:txBody>
      </p:sp>
      <p:sp>
        <p:nvSpPr>
          <p:cNvPr id="32846" name="Text Box 78"/>
          <p:cNvSpPr txBox="1"/>
          <p:nvPr/>
        </p:nvSpPr>
        <p:spPr>
          <a:xfrm>
            <a:off x="6604000" y="6305550"/>
            <a:ext cx="1927225" cy="398463"/>
          </a:xfrm>
          <a:prstGeom prst="rect">
            <a:avLst/>
          </a:prstGeom>
          <a:noFill/>
          <a:ln w="9525">
            <a:noFill/>
          </a:ln>
        </p:spPr>
        <p:txBody>
          <a:bodyPr wrap="square" anchor="t">
            <a:spAutoFit/>
          </a:bodyPr>
          <a:p>
            <a:pPr algn="ctr">
              <a:spcBef>
                <a:spcPct val="50000"/>
              </a:spcBef>
            </a:pPr>
            <a:r>
              <a:rPr lang="en-US" altLang="en-US" sz="2000" b="1" dirty="0">
                <a:latin typeface="Arial" panose="020B0604020202020204" pitchFamily="34" charset="0"/>
              </a:rPr>
              <a:t>Nước thường</a:t>
            </a:r>
            <a:endParaRPr lang="en-US" altLang="en-US" sz="2000" b="1" dirty="0">
              <a:latin typeface="Arial" panose="020B0604020202020204" pitchFamily="34" charset="0"/>
            </a:endParaRPr>
          </a:p>
        </p:txBody>
      </p:sp>
      <p:sp>
        <p:nvSpPr>
          <p:cNvPr id="32852" name="Text Box 84"/>
          <p:cNvSpPr txBox="1"/>
          <p:nvPr/>
        </p:nvSpPr>
        <p:spPr>
          <a:xfrm>
            <a:off x="1905000" y="4572000"/>
            <a:ext cx="304800" cy="488950"/>
          </a:xfrm>
          <a:prstGeom prst="rect">
            <a:avLst/>
          </a:prstGeom>
          <a:noFill/>
          <a:ln w="9525">
            <a:noFill/>
          </a:ln>
        </p:spPr>
        <p:txBody>
          <a:bodyPr anchor="t">
            <a:spAutoFit/>
          </a:bodyPr>
          <a:p>
            <a:pPr>
              <a:spcBef>
                <a:spcPct val="50000"/>
              </a:spcBef>
            </a:pPr>
            <a:r>
              <a:rPr lang="en-US" altLang="en-US" dirty="0">
                <a:latin typeface="Arial" panose="020B0604020202020204" pitchFamily="34" charset="0"/>
              </a:rPr>
              <a:t>a</a:t>
            </a:r>
            <a:endParaRPr lang="en-US" altLang="en-US" dirty="0">
              <a:latin typeface="Arial" panose="020B0604020202020204" pitchFamily="34" charset="0"/>
            </a:endParaRPr>
          </a:p>
        </p:txBody>
      </p:sp>
      <p:sp>
        <p:nvSpPr>
          <p:cNvPr id="32853" name="Text Box 85"/>
          <p:cNvSpPr txBox="1"/>
          <p:nvPr/>
        </p:nvSpPr>
        <p:spPr>
          <a:xfrm>
            <a:off x="6934200" y="4648200"/>
            <a:ext cx="381000" cy="488950"/>
          </a:xfrm>
          <a:prstGeom prst="rect">
            <a:avLst/>
          </a:prstGeom>
          <a:noFill/>
          <a:ln w="9525">
            <a:noFill/>
          </a:ln>
        </p:spPr>
        <p:txBody>
          <a:bodyPr anchor="t">
            <a:spAutoFit/>
          </a:bodyPr>
          <a:p>
            <a:pPr>
              <a:spcBef>
                <a:spcPct val="50000"/>
              </a:spcBef>
            </a:pPr>
            <a:r>
              <a:rPr lang="en-US" altLang="en-US" dirty="0">
                <a:latin typeface="Arial" panose="020B0604020202020204" pitchFamily="34" charset="0"/>
              </a:rPr>
              <a:t>c</a:t>
            </a:r>
            <a:endParaRPr lang="en-US" altLang="en-US" dirty="0">
              <a:latin typeface="Arial" panose="020B0604020202020204" pitchFamily="34" charset="0"/>
            </a:endParaRPr>
          </a:p>
        </p:txBody>
      </p:sp>
      <p:sp>
        <p:nvSpPr>
          <p:cNvPr id="32854" name="Text Box 86"/>
          <p:cNvSpPr txBox="1"/>
          <p:nvPr/>
        </p:nvSpPr>
        <p:spPr>
          <a:xfrm>
            <a:off x="4419600" y="4572000"/>
            <a:ext cx="533400" cy="488950"/>
          </a:xfrm>
          <a:prstGeom prst="rect">
            <a:avLst/>
          </a:prstGeom>
          <a:noFill/>
          <a:ln w="9525">
            <a:noFill/>
          </a:ln>
        </p:spPr>
        <p:txBody>
          <a:bodyPr anchor="t">
            <a:spAutoFit/>
          </a:bodyPr>
          <a:p>
            <a:pPr>
              <a:spcBef>
                <a:spcPct val="50000"/>
              </a:spcBef>
            </a:pPr>
            <a:r>
              <a:rPr lang="en-US" altLang="en-US" dirty="0">
                <a:latin typeface="Arial" panose="020B0604020202020204" pitchFamily="34" charset="0"/>
              </a:rPr>
              <a:t>b</a:t>
            </a:r>
            <a:endParaRPr lang="en-US" altLang="en-US" dirty="0">
              <a:latin typeface="Arial" panose="020B0604020202020204" pitchFamily="34" charset="0"/>
            </a:endParaRPr>
          </a:p>
        </p:txBody>
      </p:sp>
      <p:sp>
        <p:nvSpPr>
          <p:cNvPr id="32902" name="AutoShape 134"/>
          <p:cNvSpPr/>
          <p:nvPr/>
        </p:nvSpPr>
        <p:spPr>
          <a:xfrm>
            <a:off x="4038600" y="5105400"/>
            <a:ext cx="1371600" cy="947738"/>
          </a:xfrm>
          <a:prstGeom prst="flowChartMagneticDisk">
            <a:avLst/>
          </a:prstGeom>
          <a:noFill/>
          <a:ln w="9525" cap="flat" cmpd="sng">
            <a:solidFill>
              <a:schemeClr val="tx1"/>
            </a:solidFill>
            <a:prstDash val="solid"/>
            <a:round/>
            <a:headEnd type="none" w="med" len="med"/>
            <a:tailEnd type="none" w="med" len="med"/>
          </a:ln>
        </p:spPr>
        <p:txBody>
          <a:bodyPr wrap="none" anchor="ctr"/>
          <a:p>
            <a:pPr algn="ctr"/>
            <a:endParaRPr lang="en-US" altLang="en-US" sz="1800" dirty="0">
              <a:latin typeface="Arial" panose="020B0604020202020204" pitchFamily="34" charset="0"/>
            </a:endParaRPr>
          </a:p>
        </p:txBody>
      </p:sp>
      <p:sp>
        <p:nvSpPr>
          <p:cNvPr id="32903" name="AutoShape 135"/>
          <p:cNvSpPr/>
          <p:nvPr/>
        </p:nvSpPr>
        <p:spPr>
          <a:xfrm>
            <a:off x="4038600" y="5486400"/>
            <a:ext cx="1371600" cy="533400"/>
          </a:xfrm>
          <a:prstGeom prst="flowChartMagneticDisk">
            <a:avLst/>
          </a:prstGeom>
          <a:solidFill>
            <a:srgbClr val="CCFFCC"/>
          </a:solidFill>
          <a:ln w="9525">
            <a:noFill/>
          </a:ln>
        </p:spPr>
        <p:txBody>
          <a:bodyPr wrap="none" anchor="ctr"/>
          <a:p>
            <a:pPr algn="ctr"/>
            <a:endParaRPr lang="en-US" altLang="en-US" sz="1800" dirty="0">
              <a:latin typeface="Arial" panose="020B0604020202020204" pitchFamily="34" charset="0"/>
            </a:endParaRPr>
          </a:p>
        </p:txBody>
      </p:sp>
      <p:sp>
        <p:nvSpPr>
          <p:cNvPr id="32904" name="Text Box 136"/>
          <p:cNvSpPr txBox="1"/>
          <p:nvPr/>
        </p:nvSpPr>
        <p:spPr>
          <a:xfrm>
            <a:off x="3873500" y="6246813"/>
            <a:ext cx="1905000" cy="398462"/>
          </a:xfrm>
          <a:prstGeom prst="rect">
            <a:avLst/>
          </a:prstGeom>
          <a:noFill/>
          <a:ln w="9525">
            <a:noFill/>
          </a:ln>
        </p:spPr>
        <p:txBody>
          <a:bodyPr anchor="t">
            <a:spAutoFit/>
          </a:bodyPr>
          <a:p>
            <a:pPr algn="ctr">
              <a:spcBef>
                <a:spcPct val="50000"/>
              </a:spcBef>
            </a:pPr>
            <a:r>
              <a:rPr lang="en-US" altLang="en-US" sz="2000" b="1" dirty="0">
                <a:latin typeface="Arial" panose="020B0604020202020204" pitchFamily="34" charset="0"/>
              </a:rPr>
              <a:t>Nước ấm</a:t>
            </a:r>
            <a:endParaRPr lang="en-US" altLang="en-US" sz="2000" b="1" dirty="0">
              <a:latin typeface="Arial" panose="020B0604020202020204" pitchFamily="34" charset="0"/>
            </a:endParaRPr>
          </a:p>
        </p:txBody>
      </p:sp>
      <p:grpSp>
        <p:nvGrpSpPr>
          <p:cNvPr id="4" name="Group 147"/>
          <p:cNvGrpSpPr/>
          <p:nvPr/>
        </p:nvGrpSpPr>
        <p:grpSpPr>
          <a:xfrm rot="-6911112">
            <a:off x="3557588" y="3071813"/>
            <a:ext cx="1104900" cy="904875"/>
            <a:chOff x="2952" y="1398"/>
            <a:chExt cx="696" cy="570"/>
          </a:xfrm>
        </p:grpSpPr>
        <p:sp>
          <p:nvSpPr>
            <p:cNvPr id="11278" name="Freeform 148"/>
            <p:cNvSpPr/>
            <p:nvPr/>
          </p:nvSpPr>
          <p:spPr>
            <a:xfrm>
              <a:off x="2952" y="1398"/>
              <a:ext cx="610" cy="505"/>
            </a:xfrm>
            <a:custGeom>
              <a:avLst/>
              <a:gdLst/>
              <a:ahLst/>
              <a:cxnLst>
                <a:cxn ang="0">
                  <a:pos x="229" y="274"/>
                </a:cxn>
                <a:cxn ang="0">
                  <a:pos x="191" y="267"/>
                </a:cxn>
                <a:cxn ang="0">
                  <a:pos x="151" y="251"/>
                </a:cxn>
                <a:cxn ang="0">
                  <a:pos x="105" y="220"/>
                </a:cxn>
                <a:cxn ang="0">
                  <a:pos x="68" y="226"/>
                </a:cxn>
                <a:cxn ang="0">
                  <a:pos x="88" y="259"/>
                </a:cxn>
                <a:cxn ang="0">
                  <a:pos x="123" y="312"/>
                </a:cxn>
                <a:cxn ang="0">
                  <a:pos x="175" y="343"/>
                </a:cxn>
                <a:cxn ang="0">
                  <a:pos x="249" y="385"/>
                </a:cxn>
                <a:cxn ang="0">
                  <a:pos x="305" y="399"/>
                </a:cxn>
                <a:cxn ang="0">
                  <a:pos x="335" y="411"/>
                </a:cxn>
                <a:cxn ang="0">
                  <a:pos x="371" y="421"/>
                </a:cxn>
                <a:cxn ang="0">
                  <a:pos x="398" y="433"/>
                </a:cxn>
                <a:cxn ang="0">
                  <a:pos x="435" y="459"/>
                </a:cxn>
                <a:cxn ang="0">
                  <a:pos x="462" y="483"/>
                </a:cxn>
                <a:cxn ang="0">
                  <a:pos x="494" y="500"/>
                </a:cxn>
                <a:cxn ang="0">
                  <a:pos x="506" y="490"/>
                </a:cxn>
                <a:cxn ang="0">
                  <a:pos x="516" y="448"/>
                </a:cxn>
                <a:cxn ang="0">
                  <a:pos x="550" y="404"/>
                </a:cxn>
                <a:cxn ang="0">
                  <a:pos x="581" y="354"/>
                </a:cxn>
                <a:cxn ang="0">
                  <a:pos x="595" y="325"/>
                </a:cxn>
                <a:cxn ang="0">
                  <a:pos x="573" y="304"/>
                </a:cxn>
                <a:cxn ang="0">
                  <a:pos x="541" y="291"/>
                </a:cxn>
                <a:cxn ang="0">
                  <a:pos x="522" y="278"/>
                </a:cxn>
                <a:cxn ang="0">
                  <a:pos x="477" y="190"/>
                </a:cxn>
                <a:cxn ang="0">
                  <a:pos x="441" y="125"/>
                </a:cxn>
                <a:cxn ang="0">
                  <a:pos x="414" y="91"/>
                </a:cxn>
                <a:cxn ang="0">
                  <a:pos x="394" y="55"/>
                </a:cxn>
                <a:cxn ang="0">
                  <a:pos x="373" y="39"/>
                </a:cxn>
                <a:cxn ang="0">
                  <a:pos x="337" y="27"/>
                </a:cxn>
                <a:cxn ang="0">
                  <a:pos x="300" y="17"/>
                </a:cxn>
                <a:cxn ang="0">
                  <a:pos x="252" y="16"/>
                </a:cxn>
                <a:cxn ang="0">
                  <a:pos x="206" y="11"/>
                </a:cxn>
                <a:cxn ang="0">
                  <a:pos x="189" y="6"/>
                </a:cxn>
                <a:cxn ang="0">
                  <a:pos x="146" y="3"/>
                </a:cxn>
                <a:cxn ang="0">
                  <a:pos x="98" y="6"/>
                </a:cxn>
                <a:cxn ang="0">
                  <a:pos x="54" y="5"/>
                </a:cxn>
                <a:cxn ang="0">
                  <a:pos x="12" y="0"/>
                </a:cxn>
                <a:cxn ang="0">
                  <a:pos x="2" y="26"/>
                </a:cxn>
                <a:cxn ang="0">
                  <a:pos x="24" y="44"/>
                </a:cxn>
                <a:cxn ang="0">
                  <a:pos x="72" y="54"/>
                </a:cxn>
                <a:cxn ang="0">
                  <a:pos x="122" y="71"/>
                </a:cxn>
                <a:cxn ang="0">
                  <a:pos x="159" y="72"/>
                </a:cxn>
                <a:cxn ang="0">
                  <a:pos x="195" y="101"/>
                </a:cxn>
                <a:cxn ang="0">
                  <a:pos x="228" y="125"/>
                </a:cxn>
                <a:cxn ang="0">
                  <a:pos x="248" y="149"/>
                </a:cxn>
                <a:cxn ang="0">
                  <a:pos x="267" y="175"/>
                </a:cxn>
                <a:cxn ang="0">
                  <a:pos x="274" y="200"/>
                </a:cxn>
                <a:cxn ang="0">
                  <a:pos x="275" y="241"/>
                </a:cxn>
              </a:cxnLst>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cap="flat" cmpd="sng">
              <a:solidFill>
                <a:srgbClr val="000000"/>
              </a:solidFill>
              <a:prstDash val="solid"/>
              <a:round/>
              <a:headEnd type="none" w="med" len="med"/>
              <a:tailEnd type="none" w="med" len="med"/>
            </a:ln>
          </p:spPr>
          <p:txBody>
            <a:bodyPr/>
            <a:p>
              <a:endParaRPr lang="en-US"/>
            </a:p>
          </p:txBody>
        </p:sp>
        <p:sp>
          <p:nvSpPr>
            <p:cNvPr id="11279" name="Freeform 149"/>
            <p:cNvSpPr/>
            <p:nvPr/>
          </p:nvSpPr>
          <p:spPr>
            <a:xfrm>
              <a:off x="3140" y="1402"/>
              <a:ext cx="106" cy="58"/>
            </a:xfrm>
            <a:custGeom>
              <a:avLst/>
              <a:gdLst/>
              <a:ahLst/>
              <a:cxnLst>
                <a:cxn ang="0">
                  <a:pos x="0" y="0"/>
                </a:cxn>
                <a:cxn ang="0">
                  <a:pos x="53" y="28"/>
                </a:cxn>
                <a:cxn ang="0">
                  <a:pos x="106" y="58"/>
                </a:cxn>
              </a:cxnLst>
              <a:pathLst>
                <a:path w="106" h="58">
                  <a:moveTo>
                    <a:pt x="0" y="0"/>
                  </a:moveTo>
                  <a:lnTo>
                    <a:pt x="53" y="28"/>
                  </a:lnTo>
                  <a:lnTo>
                    <a:pt x="106" y="58"/>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80" name="Freeform 150"/>
            <p:cNvSpPr/>
            <p:nvPr/>
          </p:nvSpPr>
          <p:spPr>
            <a:xfrm rot="-1242821">
              <a:off x="3037" y="1616"/>
              <a:ext cx="15" cy="48"/>
            </a:xfrm>
            <a:custGeom>
              <a:avLst/>
              <a:gdLst/>
              <a:ahLst/>
              <a:cxnLst>
                <a:cxn ang="0">
                  <a:pos x="1" y="0"/>
                </a:cxn>
                <a:cxn ang="0">
                  <a:pos x="2" y="4"/>
                </a:cxn>
                <a:cxn ang="0">
                  <a:pos x="3" y="7"/>
                </a:cxn>
                <a:cxn ang="0">
                  <a:pos x="3" y="9"/>
                </a:cxn>
                <a:cxn ang="0">
                  <a:pos x="3" y="11"/>
                </a:cxn>
                <a:cxn ang="0">
                  <a:pos x="1" y="13"/>
                </a:cxn>
                <a:cxn ang="0">
                  <a:pos x="0" y="14"/>
                </a:cxn>
              </a:cxnLst>
              <a:pathLst>
                <a:path w="70" h="169">
                  <a:moveTo>
                    <a:pt x="23" y="0"/>
                  </a:moveTo>
                  <a:lnTo>
                    <a:pt x="53" y="52"/>
                  </a:lnTo>
                  <a:lnTo>
                    <a:pt x="69" y="83"/>
                  </a:lnTo>
                  <a:lnTo>
                    <a:pt x="70" y="113"/>
                  </a:lnTo>
                  <a:lnTo>
                    <a:pt x="58" y="140"/>
                  </a:lnTo>
                  <a:lnTo>
                    <a:pt x="27" y="158"/>
                  </a:lnTo>
                  <a:lnTo>
                    <a:pt x="0" y="169"/>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81" name="Freeform 151"/>
            <p:cNvSpPr/>
            <p:nvPr/>
          </p:nvSpPr>
          <p:spPr>
            <a:xfrm rot="-1448732">
              <a:off x="3112" y="1454"/>
              <a:ext cx="6" cy="17"/>
            </a:xfrm>
            <a:custGeom>
              <a:avLst/>
              <a:gdLst/>
              <a:ahLst/>
              <a:cxnLst>
                <a:cxn ang="0">
                  <a:pos x="6" y="0"/>
                </a:cxn>
                <a:cxn ang="0">
                  <a:pos x="2" y="9"/>
                </a:cxn>
                <a:cxn ang="0">
                  <a:pos x="0" y="17"/>
                </a:cxn>
              </a:cxnLst>
              <a:pathLst>
                <a:path w="6" h="17">
                  <a:moveTo>
                    <a:pt x="6" y="0"/>
                  </a:moveTo>
                  <a:lnTo>
                    <a:pt x="2" y="9"/>
                  </a:lnTo>
                  <a:lnTo>
                    <a:pt x="0" y="17"/>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82" name="Freeform 152"/>
            <p:cNvSpPr/>
            <p:nvPr/>
          </p:nvSpPr>
          <p:spPr>
            <a:xfrm rot="-996419">
              <a:off x="3023" y="1438"/>
              <a:ext cx="3" cy="14"/>
            </a:xfrm>
            <a:custGeom>
              <a:avLst/>
              <a:gdLst/>
              <a:ahLst/>
              <a:cxnLst>
                <a:cxn ang="0">
                  <a:pos x="3" y="0"/>
                </a:cxn>
                <a:cxn ang="0">
                  <a:pos x="0" y="7"/>
                </a:cxn>
                <a:cxn ang="0">
                  <a:pos x="0" y="14"/>
                </a:cxn>
              </a:cxnLst>
              <a:pathLst>
                <a:path w="3" h="14">
                  <a:moveTo>
                    <a:pt x="3" y="0"/>
                  </a:moveTo>
                  <a:lnTo>
                    <a:pt x="0" y="7"/>
                  </a:lnTo>
                  <a:lnTo>
                    <a:pt x="0" y="14"/>
                  </a:lnTo>
                </a:path>
              </a:pathLst>
            </a:custGeom>
            <a:noFill/>
            <a:ln w="9525" cap="flat" cmpd="sng">
              <a:solidFill>
                <a:srgbClr val="000000"/>
              </a:solidFill>
              <a:prstDash val="solid"/>
              <a:round/>
              <a:headEnd type="none" w="med" len="med"/>
              <a:tailEnd type="none" w="med" len="med"/>
            </a:ln>
          </p:spPr>
          <p:txBody>
            <a:bodyPr/>
            <a:p>
              <a:endParaRPr lang="en-US"/>
            </a:p>
          </p:txBody>
        </p:sp>
        <p:grpSp>
          <p:nvGrpSpPr>
            <p:cNvPr id="11283" name="Group 153"/>
            <p:cNvGrpSpPr/>
            <p:nvPr/>
          </p:nvGrpSpPr>
          <p:grpSpPr>
            <a:xfrm rot="-9224892">
              <a:off x="3406" y="1698"/>
              <a:ext cx="242" cy="270"/>
              <a:chOff x="2457" y="2549"/>
              <a:chExt cx="557" cy="547"/>
            </a:xfrm>
          </p:grpSpPr>
          <p:sp>
            <p:nvSpPr>
              <p:cNvPr id="11284" name="Freeform 154"/>
              <p:cNvSpPr/>
              <p:nvPr/>
            </p:nvSpPr>
            <p:spPr>
              <a:xfrm>
                <a:off x="2457" y="2549"/>
                <a:ext cx="557" cy="547"/>
              </a:xfrm>
              <a:custGeom>
                <a:avLst/>
                <a:gdLst/>
                <a:ahLst/>
                <a:cxnLst>
                  <a:cxn ang="0">
                    <a:pos x="279" y="35"/>
                  </a:cxn>
                  <a:cxn ang="0">
                    <a:pos x="265" y="68"/>
                  </a:cxn>
                  <a:cxn ang="0">
                    <a:pos x="255" y="94"/>
                  </a:cxn>
                  <a:cxn ang="0">
                    <a:pos x="243" y="119"/>
                  </a:cxn>
                  <a:cxn ang="0">
                    <a:pos x="236" y="147"/>
                  </a:cxn>
                  <a:cxn ang="0">
                    <a:pos x="232" y="176"/>
                  </a:cxn>
                  <a:cxn ang="0">
                    <a:pos x="227" y="204"/>
                  </a:cxn>
                  <a:cxn ang="0">
                    <a:pos x="227" y="229"/>
                  </a:cxn>
                  <a:cxn ang="0">
                    <a:pos x="227" y="251"/>
                  </a:cxn>
                  <a:cxn ang="0">
                    <a:pos x="227" y="260"/>
                  </a:cxn>
                  <a:cxn ang="0">
                    <a:pos x="61" y="274"/>
                  </a:cxn>
                  <a:cxn ang="0">
                    <a:pos x="33" y="112"/>
                  </a:cxn>
                  <a:cxn ang="0">
                    <a:pos x="7" y="17"/>
                  </a:cxn>
                  <a:cxn ang="0">
                    <a:pos x="0" y="0"/>
                  </a:cxn>
                  <a:cxn ang="0">
                    <a:pos x="105" y="19"/>
                  </a:cxn>
                  <a:cxn ang="0">
                    <a:pos x="192" y="26"/>
                  </a:cxn>
                  <a:cxn ang="0">
                    <a:pos x="248" y="26"/>
                  </a:cxn>
                  <a:cxn ang="0">
                    <a:pos x="279" y="35"/>
                  </a:cxn>
                </a:cxnLst>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cap="flat" cmpd="sng">
                <a:solidFill>
                  <a:srgbClr val="000000"/>
                </a:solidFill>
                <a:prstDash val="solid"/>
                <a:round/>
                <a:headEnd type="none" w="med" len="med"/>
                <a:tailEnd type="none" w="med" len="med"/>
              </a:ln>
            </p:spPr>
            <p:txBody>
              <a:bodyPr/>
              <a:p>
                <a:endParaRPr lang="en-US"/>
              </a:p>
            </p:txBody>
          </p:sp>
          <p:sp>
            <p:nvSpPr>
              <p:cNvPr id="11285" name="Oval 155"/>
              <p:cNvSpPr/>
              <p:nvPr/>
            </p:nvSpPr>
            <p:spPr>
              <a:xfrm>
                <a:off x="2793" y="2961"/>
                <a:ext cx="61" cy="70"/>
              </a:xfrm>
              <a:prstGeom prst="ellipse">
                <a:avLst/>
              </a:prstGeom>
              <a:solidFill>
                <a:srgbClr val="FFFFFF"/>
              </a:solidFill>
              <a:ln w="9525" cap="flat" cmpd="sng">
                <a:solidFill>
                  <a:srgbClr val="000000"/>
                </a:solidFill>
                <a:prstDash val="solid"/>
                <a:round/>
                <a:headEnd type="none" w="med" len="med"/>
                <a:tailEnd type="none" w="med" len="med"/>
              </a:ln>
            </p:spPr>
            <p:txBody>
              <a:bodyPr rot="10800000" vert="eaVert" anchor="t"/>
              <a:p>
                <a:endParaRPr lang="en-US" altLang="en-US" sz="1800" dirty="0">
                  <a:latin typeface="Arial" panose="020B0604020202020204" pitchFamily="34" charset="0"/>
                </a:endParaRPr>
              </a:p>
            </p:txBody>
          </p:sp>
        </p:grpSp>
        <p:sp>
          <p:nvSpPr>
            <p:cNvPr id="11286" name="Freeform 156"/>
            <p:cNvSpPr/>
            <p:nvPr/>
          </p:nvSpPr>
          <p:spPr>
            <a:xfrm rot="-5887819">
              <a:off x="3108" y="1666"/>
              <a:ext cx="13" cy="9"/>
            </a:xfrm>
            <a:custGeom>
              <a:avLst/>
              <a:gdLst/>
              <a:ahLst/>
              <a:cxnLst>
                <a:cxn ang="0">
                  <a:pos x="3" y="2"/>
                </a:cxn>
                <a:cxn ang="0">
                  <a:pos x="1" y="2"/>
                </a:cxn>
                <a:cxn ang="0">
                  <a:pos x="0" y="1"/>
                </a:cxn>
                <a:cxn ang="0">
                  <a:pos x="0" y="0"/>
                </a:cxn>
              </a:cxnLst>
              <a:pathLst>
                <a:path w="55" h="33">
                  <a:moveTo>
                    <a:pt x="55" y="33"/>
                  </a:moveTo>
                  <a:lnTo>
                    <a:pt x="26" y="22"/>
                  </a:lnTo>
                  <a:lnTo>
                    <a:pt x="7" y="8"/>
                  </a:lnTo>
                  <a:lnTo>
                    <a:pt x="0" y="0"/>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87" name="Freeform 157"/>
            <p:cNvSpPr/>
            <p:nvPr/>
          </p:nvSpPr>
          <p:spPr>
            <a:xfrm rot="-487818">
              <a:off x="3226" y="1413"/>
              <a:ext cx="47" cy="29"/>
            </a:xfrm>
            <a:custGeom>
              <a:avLst/>
              <a:gdLst/>
              <a:ahLst/>
              <a:cxnLst>
                <a:cxn ang="0">
                  <a:pos x="0" y="0"/>
                </a:cxn>
                <a:cxn ang="0">
                  <a:pos x="13" y="6"/>
                </a:cxn>
                <a:cxn ang="0">
                  <a:pos x="42" y="25"/>
                </a:cxn>
              </a:cxnLst>
              <a:pathLst>
                <a:path w="53" h="34">
                  <a:moveTo>
                    <a:pt x="0" y="0"/>
                  </a:moveTo>
                  <a:lnTo>
                    <a:pt x="17" y="8"/>
                  </a:lnTo>
                  <a:lnTo>
                    <a:pt x="53" y="34"/>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88" name="Freeform 158"/>
            <p:cNvSpPr/>
            <p:nvPr/>
          </p:nvSpPr>
          <p:spPr>
            <a:xfrm>
              <a:off x="2956" y="1405"/>
              <a:ext cx="40" cy="7"/>
            </a:xfrm>
            <a:custGeom>
              <a:avLst/>
              <a:gdLst/>
              <a:ahLst/>
              <a:cxnLst>
                <a:cxn ang="0">
                  <a:pos x="0" y="4"/>
                </a:cxn>
                <a:cxn ang="0">
                  <a:pos x="16" y="6"/>
                </a:cxn>
                <a:cxn ang="0">
                  <a:pos x="25" y="7"/>
                </a:cxn>
                <a:cxn ang="0">
                  <a:pos x="33" y="5"/>
                </a:cxn>
                <a:cxn ang="0">
                  <a:pos x="40" y="0"/>
                </a:cxn>
              </a:cxnLst>
              <a:pathLst>
                <a:path w="40" h="7">
                  <a:moveTo>
                    <a:pt x="0" y="4"/>
                  </a:moveTo>
                  <a:lnTo>
                    <a:pt x="16" y="6"/>
                  </a:lnTo>
                  <a:lnTo>
                    <a:pt x="25" y="7"/>
                  </a:lnTo>
                  <a:lnTo>
                    <a:pt x="33" y="5"/>
                  </a:lnTo>
                  <a:lnTo>
                    <a:pt x="40" y="0"/>
                  </a:lnTo>
                </a:path>
              </a:pathLst>
            </a:custGeom>
            <a:noFill/>
            <a:ln w="9525" cap="flat" cmpd="sng">
              <a:solidFill>
                <a:srgbClr val="000000"/>
              </a:solidFill>
              <a:prstDash val="solid"/>
              <a:round/>
              <a:headEnd type="none" w="med" len="med"/>
              <a:tailEnd type="none" w="med" len="med"/>
            </a:ln>
          </p:spPr>
          <p:txBody>
            <a:bodyPr/>
            <a:p>
              <a:endParaRPr lang="en-US"/>
            </a:p>
          </p:txBody>
        </p:sp>
      </p:grpSp>
      <p:grpSp>
        <p:nvGrpSpPr>
          <p:cNvPr id="6" name="Group 159"/>
          <p:cNvGrpSpPr/>
          <p:nvPr/>
        </p:nvGrpSpPr>
        <p:grpSpPr>
          <a:xfrm rot="-6800373">
            <a:off x="4614863" y="3090863"/>
            <a:ext cx="1104900" cy="904875"/>
            <a:chOff x="2952" y="1398"/>
            <a:chExt cx="696" cy="570"/>
          </a:xfrm>
        </p:grpSpPr>
        <p:sp>
          <p:nvSpPr>
            <p:cNvPr id="11290" name="Freeform 160"/>
            <p:cNvSpPr/>
            <p:nvPr/>
          </p:nvSpPr>
          <p:spPr>
            <a:xfrm>
              <a:off x="2952" y="1398"/>
              <a:ext cx="610" cy="505"/>
            </a:xfrm>
            <a:custGeom>
              <a:avLst/>
              <a:gdLst/>
              <a:ahLst/>
              <a:cxnLst>
                <a:cxn ang="0">
                  <a:pos x="229" y="274"/>
                </a:cxn>
                <a:cxn ang="0">
                  <a:pos x="191" y="267"/>
                </a:cxn>
                <a:cxn ang="0">
                  <a:pos x="151" y="251"/>
                </a:cxn>
                <a:cxn ang="0">
                  <a:pos x="105" y="220"/>
                </a:cxn>
                <a:cxn ang="0">
                  <a:pos x="68" y="226"/>
                </a:cxn>
                <a:cxn ang="0">
                  <a:pos x="88" y="259"/>
                </a:cxn>
                <a:cxn ang="0">
                  <a:pos x="123" y="312"/>
                </a:cxn>
                <a:cxn ang="0">
                  <a:pos x="175" y="343"/>
                </a:cxn>
                <a:cxn ang="0">
                  <a:pos x="249" y="385"/>
                </a:cxn>
                <a:cxn ang="0">
                  <a:pos x="305" y="399"/>
                </a:cxn>
                <a:cxn ang="0">
                  <a:pos x="335" y="411"/>
                </a:cxn>
                <a:cxn ang="0">
                  <a:pos x="371" y="421"/>
                </a:cxn>
                <a:cxn ang="0">
                  <a:pos x="398" y="433"/>
                </a:cxn>
                <a:cxn ang="0">
                  <a:pos x="435" y="459"/>
                </a:cxn>
                <a:cxn ang="0">
                  <a:pos x="462" y="483"/>
                </a:cxn>
                <a:cxn ang="0">
                  <a:pos x="494" y="500"/>
                </a:cxn>
                <a:cxn ang="0">
                  <a:pos x="506" y="490"/>
                </a:cxn>
                <a:cxn ang="0">
                  <a:pos x="516" y="448"/>
                </a:cxn>
                <a:cxn ang="0">
                  <a:pos x="550" y="404"/>
                </a:cxn>
                <a:cxn ang="0">
                  <a:pos x="581" y="354"/>
                </a:cxn>
                <a:cxn ang="0">
                  <a:pos x="595" y="325"/>
                </a:cxn>
                <a:cxn ang="0">
                  <a:pos x="573" y="304"/>
                </a:cxn>
                <a:cxn ang="0">
                  <a:pos x="541" y="291"/>
                </a:cxn>
                <a:cxn ang="0">
                  <a:pos x="522" y="278"/>
                </a:cxn>
                <a:cxn ang="0">
                  <a:pos x="477" y="190"/>
                </a:cxn>
                <a:cxn ang="0">
                  <a:pos x="441" y="125"/>
                </a:cxn>
                <a:cxn ang="0">
                  <a:pos x="414" y="91"/>
                </a:cxn>
                <a:cxn ang="0">
                  <a:pos x="394" y="55"/>
                </a:cxn>
                <a:cxn ang="0">
                  <a:pos x="373" y="39"/>
                </a:cxn>
                <a:cxn ang="0">
                  <a:pos x="337" y="27"/>
                </a:cxn>
                <a:cxn ang="0">
                  <a:pos x="300" y="17"/>
                </a:cxn>
                <a:cxn ang="0">
                  <a:pos x="252" y="16"/>
                </a:cxn>
                <a:cxn ang="0">
                  <a:pos x="206" y="11"/>
                </a:cxn>
                <a:cxn ang="0">
                  <a:pos x="189" y="6"/>
                </a:cxn>
                <a:cxn ang="0">
                  <a:pos x="146" y="3"/>
                </a:cxn>
                <a:cxn ang="0">
                  <a:pos x="98" y="6"/>
                </a:cxn>
                <a:cxn ang="0">
                  <a:pos x="54" y="5"/>
                </a:cxn>
                <a:cxn ang="0">
                  <a:pos x="12" y="0"/>
                </a:cxn>
                <a:cxn ang="0">
                  <a:pos x="2" y="26"/>
                </a:cxn>
                <a:cxn ang="0">
                  <a:pos x="24" y="44"/>
                </a:cxn>
                <a:cxn ang="0">
                  <a:pos x="72" y="54"/>
                </a:cxn>
                <a:cxn ang="0">
                  <a:pos x="122" y="71"/>
                </a:cxn>
                <a:cxn ang="0">
                  <a:pos x="159" y="72"/>
                </a:cxn>
                <a:cxn ang="0">
                  <a:pos x="195" y="101"/>
                </a:cxn>
                <a:cxn ang="0">
                  <a:pos x="228" y="125"/>
                </a:cxn>
                <a:cxn ang="0">
                  <a:pos x="248" y="149"/>
                </a:cxn>
                <a:cxn ang="0">
                  <a:pos x="267" y="175"/>
                </a:cxn>
                <a:cxn ang="0">
                  <a:pos x="274" y="200"/>
                </a:cxn>
                <a:cxn ang="0">
                  <a:pos x="275" y="241"/>
                </a:cxn>
              </a:cxnLst>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cap="flat" cmpd="sng">
              <a:solidFill>
                <a:srgbClr val="000000"/>
              </a:solidFill>
              <a:prstDash val="solid"/>
              <a:round/>
              <a:headEnd type="none" w="med" len="med"/>
              <a:tailEnd type="none" w="med" len="med"/>
            </a:ln>
          </p:spPr>
          <p:txBody>
            <a:bodyPr/>
            <a:p>
              <a:endParaRPr lang="en-US"/>
            </a:p>
          </p:txBody>
        </p:sp>
        <p:sp>
          <p:nvSpPr>
            <p:cNvPr id="11291" name="Freeform 161"/>
            <p:cNvSpPr/>
            <p:nvPr/>
          </p:nvSpPr>
          <p:spPr>
            <a:xfrm>
              <a:off x="3140" y="1402"/>
              <a:ext cx="106" cy="58"/>
            </a:xfrm>
            <a:custGeom>
              <a:avLst/>
              <a:gdLst/>
              <a:ahLst/>
              <a:cxnLst>
                <a:cxn ang="0">
                  <a:pos x="0" y="0"/>
                </a:cxn>
                <a:cxn ang="0">
                  <a:pos x="53" y="28"/>
                </a:cxn>
                <a:cxn ang="0">
                  <a:pos x="106" y="58"/>
                </a:cxn>
              </a:cxnLst>
              <a:pathLst>
                <a:path w="106" h="58">
                  <a:moveTo>
                    <a:pt x="0" y="0"/>
                  </a:moveTo>
                  <a:lnTo>
                    <a:pt x="53" y="28"/>
                  </a:lnTo>
                  <a:lnTo>
                    <a:pt x="106" y="58"/>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92" name="Freeform 162"/>
            <p:cNvSpPr/>
            <p:nvPr/>
          </p:nvSpPr>
          <p:spPr>
            <a:xfrm rot="-1242821">
              <a:off x="3037" y="1616"/>
              <a:ext cx="15" cy="48"/>
            </a:xfrm>
            <a:custGeom>
              <a:avLst/>
              <a:gdLst/>
              <a:ahLst/>
              <a:cxnLst>
                <a:cxn ang="0">
                  <a:pos x="1" y="0"/>
                </a:cxn>
                <a:cxn ang="0">
                  <a:pos x="2" y="4"/>
                </a:cxn>
                <a:cxn ang="0">
                  <a:pos x="3" y="7"/>
                </a:cxn>
                <a:cxn ang="0">
                  <a:pos x="3" y="9"/>
                </a:cxn>
                <a:cxn ang="0">
                  <a:pos x="3" y="11"/>
                </a:cxn>
                <a:cxn ang="0">
                  <a:pos x="1" y="13"/>
                </a:cxn>
                <a:cxn ang="0">
                  <a:pos x="0" y="14"/>
                </a:cxn>
              </a:cxnLst>
              <a:pathLst>
                <a:path w="70" h="169">
                  <a:moveTo>
                    <a:pt x="23" y="0"/>
                  </a:moveTo>
                  <a:lnTo>
                    <a:pt x="53" y="52"/>
                  </a:lnTo>
                  <a:lnTo>
                    <a:pt x="69" y="83"/>
                  </a:lnTo>
                  <a:lnTo>
                    <a:pt x="70" y="113"/>
                  </a:lnTo>
                  <a:lnTo>
                    <a:pt x="58" y="140"/>
                  </a:lnTo>
                  <a:lnTo>
                    <a:pt x="27" y="158"/>
                  </a:lnTo>
                  <a:lnTo>
                    <a:pt x="0" y="169"/>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93" name="Freeform 163"/>
            <p:cNvSpPr/>
            <p:nvPr/>
          </p:nvSpPr>
          <p:spPr>
            <a:xfrm rot="-1448732">
              <a:off x="3112" y="1454"/>
              <a:ext cx="6" cy="17"/>
            </a:xfrm>
            <a:custGeom>
              <a:avLst/>
              <a:gdLst/>
              <a:ahLst/>
              <a:cxnLst>
                <a:cxn ang="0">
                  <a:pos x="6" y="0"/>
                </a:cxn>
                <a:cxn ang="0">
                  <a:pos x="2" y="9"/>
                </a:cxn>
                <a:cxn ang="0">
                  <a:pos x="0" y="17"/>
                </a:cxn>
              </a:cxnLst>
              <a:pathLst>
                <a:path w="6" h="17">
                  <a:moveTo>
                    <a:pt x="6" y="0"/>
                  </a:moveTo>
                  <a:lnTo>
                    <a:pt x="2" y="9"/>
                  </a:lnTo>
                  <a:lnTo>
                    <a:pt x="0" y="17"/>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94" name="Freeform 164"/>
            <p:cNvSpPr/>
            <p:nvPr/>
          </p:nvSpPr>
          <p:spPr>
            <a:xfrm rot="-996419">
              <a:off x="3023" y="1438"/>
              <a:ext cx="3" cy="14"/>
            </a:xfrm>
            <a:custGeom>
              <a:avLst/>
              <a:gdLst/>
              <a:ahLst/>
              <a:cxnLst>
                <a:cxn ang="0">
                  <a:pos x="3" y="0"/>
                </a:cxn>
                <a:cxn ang="0">
                  <a:pos x="0" y="7"/>
                </a:cxn>
                <a:cxn ang="0">
                  <a:pos x="0" y="14"/>
                </a:cxn>
              </a:cxnLst>
              <a:pathLst>
                <a:path w="3" h="14">
                  <a:moveTo>
                    <a:pt x="3" y="0"/>
                  </a:moveTo>
                  <a:lnTo>
                    <a:pt x="0" y="7"/>
                  </a:lnTo>
                  <a:lnTo>
                    <a:pt x="0" y="14"/>
                  </a:lnTo>
                </a:path>
              </a:pathLst>
            </a:custGeom>
            <a:noFill/>
            <a:ln w="9525" cap="flat" cmpd="sng">
              <a:solidFill>
                <a:srgbClr val="000000"/>
              </a:solidFill>
              <a:prstDash val="solid"/>
              <a:round/>
              <a:headEnd type="none" w="med" len="med"/>
              <a:tailEnd type="none" w="med" len="med"/>
            </a:ln>
          </p:spPr>
          <p:txBody>
            <a:bodyPr/>
            <a:p>
              <a:endParaRPr lang="en-US"/>
            </a:p>
          </p:txBody>
        </p:sp>
        <p:grpSp>
          <p:nvGrpSpPr>
            <p:cNvPr id="11295" name="Group 165"/>
            <p:cNvGrpSpPr/>
            <p:nvPr/>
          </p:nvGrpSpPr>
          <p:grpSpPr>
            <a:xfrm rot="-9224892">
              <a:off x="3406" y="1698"/>
              <a:ext cx="242" cy="270"/>
              <a:chOff x="2457" y="2549"/>
              <a:chExt cx="557" cy="547"/>
            </a:xfrm>
          </p:grpSpPr>
          <p:sp>
            <p:nvSpPr>
              <p:cNvPr id="11296" name="Freeform 166"/>
              <p:cNvSpPr/>
              <p:nvPr/>
            </p:nvSpPr>
            <p:spPr>
              <a:xfrm>
                <a:off x="2457" y="2549"/>
                <a:ext cx="557" cy="547"/>
              </a:xfrm>
              <a:custGeom>
                <a:avLst/>
                <a:gdLst/>
                <a:ahLst/>
                <a:cxnLst>
                  <a:cxn ang="0">
                    <a:pos x="279" y="35"/>
                  </a:cxn>
                  <a:cxn ang="0">
                    <a:pos x="265" y="68"/>
                  </a:cxn>
                  <a:cxn ang="0">
                    <a:pos x="255" y="94"/>
                  </a:cxn>
                  <a:cxn ang="0">
                    <a:pos x="243" y="119"/>
                  </a:cxn>
                  <a:cxn ang="0">
                    <a:pos x="236" y="147"/>
                  </a:cxn>
                  <a:cxn ang="0">
                    <a:pos x="232" y="176"/>
                  </a:cxn>
                  <a:cxn ang="0">
                    <a:pos x="227" y="204"/>
                  </a:cxn>
                  <a:cxn ang="0">
                    <a:pos x="227" y="229"/>
                  </a:cxn>
                  <a:cxn ang="0">
                    <a:pos x="227" y="251"/>
                  </a:cxn>
                  <a:cxn ang="0">
                    <a:pos x="227" y="260"/>
                  </a:cxn>
                  <a:cxn ang="0">
                    <a:pos x="61" y="274"/>
                  </a:cxn>
                  <a:cxn ang="0">
                    <a:pos x="33" y="112"/>
                  </a:cxn>
                  <a:cxn ang="0">
                    <a:pos x="7" y="17"/>
                  </a:cxn>
                  <a:cxn ang="0">
                    <a:pos x="0" y="0"/>
                  </a:cxn>
                  <a:cxn ang="0">
                    <a:pos x="105" y="19"/>
                  </a:cxn>
                  <a:cxn ang="0">
                    <a:pos x="192" y="26"/>
                  </a:cxn>
                  <a:cxn ang="0">
                    <a:pos x="248" y="26"/>
                  </a:cxn>
                  <a:cxn ang="0">
                    <a:pos x="279" y="35"/>
                  </a:cxn>
                </a:cxnLst>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cap="flat" cmpd="sng">
                <a:solidFill>
                  <a:srgbClr val="000000"/>
                </a:solidFill>
                <a:prstDash val="solid"/>
                <a:round/>
                <a:headEnd type="none" w="med" len="med"/>
                <a:tailEnd type="none" w="med" len="med"/>
              </a:ln>
            </p:spPr>
            <p:txBody>
              <a:bodyPr/>
              <a:p>
                <a:endParaRPr lang="en-US"/>
              </a:p>
            </p:txBody>
          </p:sp>
          <p:sp>
            <p:nvSpPr>
              <p:cNvPr id="11297" name="Oval 167"/>
              <p:cNvSpPr/>
              <p:nvPr/>
            </p:nvSpPr>
            <p:spPr>
              <a:xfrm>
                <a:off x="2793" y="2961"/>
                <a:ext cx="61" cy="70"/>
              </a:xfrm>
              <a:prstGeom prst="ellipse">
                <a:avLst/>
              </a:prstGeom>
              <a:solidFill>
                <a:srgbClr val="FFFFFF"/>
              </a:solidFill>
              <a:ln w="9525" cap="flat" cmpd="sng">
                <a:solidFill>
                  <a:srgbClr val="000000"/>
                </a:solidFill>
                <a:prstDash val="solid"/>
                <a:round/>
                <a:headEnd type="none" w="med" len="med"/>
                <a:tailEnd type="none" w="med" len="med"/>
              </a:ln>
            </p:spPr>
            <p:txBody>
              <a:bodyPr rot="10800000" vert="eaVert" anchor="t"/>
              <a:p>
                <a:endParaRPr lang="en-US" altLang="en-US" sz="1800" dirty="0">
                  <a:latin typeface="Arial" panose="020B0604020202020204" pitchFamily="34" charset="0"/>
                </a:endParaRPr>
              </a:p>
            </p:txBody>
          </p:sp>
        </p:grpSp>
        <p:sp>
          <p:nvSpPr>
            <p:cNvPr id="11298" name="Freeform 168"/>
            <p:cNvSpPr/>
            <p:nvPr/>
          </p:nvSpPr>
          <p:spPr>
            <a:xfrm rot="-5887819">
              <a:off x="3108" y="1666"/>
              <a:ext cx="13" cy="9"/>
            </a:xfrm>
            <a:custGeom>
              <a:avLst/>
              <a:gdLst/>
              <a:ahLst/>
              <a:cxnLst>
                <a:cxn ang="0">
                  <a:pos x="3" y="2"/>
                </a:cxn>
                <a:cxn ang="0">
                  <a:pos x="1" y="2"/>
                </a:cxn>
                <a:cxn ang="0">
                  <a:pos x="0" y="1"/>
                </a:cxn>
                <a:cxn ang="0">
                  <a:pos x="0" y="0"/>
                </a:cxn>
              </a:cxnLst>
              <a:pathLst>
                <a:path w="55" h="33">
                  <a:moveTo>
                    <a:pt x="55" y="33"/>
                  </a:moveTo>
                  <a:lnTo>
                    <a:pt x="26" y="22"/>
                  </a:lnTo>
                  <a:lnTo>
                    <a:pt x="7" y="8"/>
                  </a:lnTo>
                  <a:lnTo>
                    <a:pt x="0" y="0"/>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299" name="Freeform 169"/>
            <p:cNvSpPr/>
            <p:nvPr/>
          </p:nvSpPr>
          <p:spPr>
            <a:xfrm rot="-487818">
              <a:off x="3226" y="1413"/>
              <a:ext cx="47" cy="29"/>
            </a:xfrm>
            <a:custGeom>
              <a:avLst/>
              <a:gdLst/>
              <a:ahLst/>
              <a:cxnLst>
                <a:cxn ang="0">
                  <a:pos x="0" y="0"/>
                </a:cxn>
                <a:cxn ang="0">
                  <a:pos x="13" y="6"/>
                </a:cxn>
                <a:cxn ang="0">
                  <a:pos x="42" y="25"/>
                </a:cxn>
              </a:cxnLst>
              <a:pathLst>
                <a:path w="53" h="34">
                  <a:moveTo>
                    <a:pt x="0" y="0"/>
                  </a:moveTo>
                  <a:lnTo>
                    <a:pt x="17" y="8"/>
                  </a:lnTo>
                  <a:lnTo>
                    <a:pt x="53" y="34"/>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1300" name="Freeform 170"/>
            <p:cNvSpPr/>
            <p:nvPr/>
          </p:nvSpPr>
          <p:spPr>
            <a:xfrm>
              <a:off x="2956" y="1405"/>
              <a:ext cx="40" cy="7"/>
            </a:xfrm>
            <a:custGeom>
              <a:avLst/>
              <a:gdLst/>
              <a:ahLst/>
              <a:cxnLst>
                <a:cxn ang="0">
                  <a:pos x="0" y="4"/>
                </a:cxn>
                <a:cxn ang="0">
                  <a:pos x="16" y="6"/>
                </a:cxn>
                <a:cxn ang="0">
                  <a:pos x="25" y="7"/>
                </a:cxn>
                <a:cxn ang="0">
                  <a:pos x="33" y="5"/>
                </a:cxn>
                <a:cxn ang="0">
                  <a:pos x="40" y="0"/>
                </a:cxn>
              </a:cxnLst>
              <a:pathLst>
                <a:path w="40" h="7">
                  <a:moveTo>
                    <a:pt x="0" y="4"/>
                  </a:moveTo>
                  <a:lnTo>
                    <a:pt x="16" y="6"/>
                  </a:lnTo>
                  <a:lnTo>
                    <a:pt x="25" y="7"/>
                  </a:lnTo>
                  <a:lnTo>
                    <a:pt x="33" y="5"/>
                  </a:lnTo>
                  <a:lnTo>
                    <a:pt x="40" y="0"/>
                  </a:lnTo>
                </a:path>
              </a:pathLst>
            </a:custGeom>
            <a:noFill/>
            <a:ln w="9525" cap="flat" cmpd="sng">
              <a:solidFill>
                <a:srgbClr val="000000"/>
              </a:solidFill>
              <a:prstDash val="solid"/>
              <a:round/>
              <a:headEnd type="none" w="med" len="med"/>
              <a:tailEnd type="none" w="med" len="med"/>
            </a:ln>
          </p:spPr>
          <p:txBody>
            <a:bodyPr/>
            <a:p>
              <a:endParaRPr lang="en-US"/>
            </a:p>
          </p:txBody>
        </p:sp>
      </p:grpSp>
      <p:sp>
        <p:nvSpPr>
          <p:cNvPr id="32939" name="Text Box 171"/>
          <p:cNvSpPr txBox="1"/>
          <p:nvPr/>
        </p:nvSpPr>
        <p:spPr>
          <a:xfrm>
            <a:off x="3886200" y="3276600"/>
            <a:ext cx="304800" cy="457200"/>
          </a:xfrm>
          <a:prstGeom prst="rect">
            <a:avLst/>
          </a:prstGeom>
          <a:noFill/>
          <a:ln w="9525">
            <a:noFill/>
          </a:ln>
        </p:spPr>
        <p:txBody>
          <a:bodyPr anchor="t">
            <a:spAutoFit/>
          </a:bodyPr>
          <a:p>
            <a:pPr>
              <a:spcBef>
                <a:spcPct val="50000"/>
              </a:spcBef>
            </a:pPr>
            <a:r>
              <a:rPr lang="en-US" altLang="en-US" sz="2400" b="1" dirty="0">
                <a:latin typeface="Times New Roman" panose="02020603050405020304" pitchFamily="18" charset="0"/>
              </a:rPr>
              <a:t>1</a:t>
            </a:r>
            <a:endParaRPr lang="en-US" altLang="en-US" sz="2400" b="1" dirty="0">
              <a:latin typeface="Times New Roman" panose="02020603050405020304" pitchFamily="18" charset="0"/>
            </a:endParaRPr>
          </a:p>
        </p:txBody>
      </p:sp>
      <p:sp>
        <p:nvSpPr>
          <p:cNvPr id="32940" name="Text Box 172"/>
          <p:cNvSpPr txBox="1"/>
          <p:nvPr/>
        </p:nvSpPr>
        <p:spPr>
          <a:xfrm>
            <a:off x="5029200" y="3276600"/>
            <a:ext cx="304800" cy="457200"/>
          </a:xfrm>
          <a:prstGeom prst="rect">
            <a:avLst/>
          </a:prstGeom>
          <a:noFill/>
          <a:ln w="9525">
            <a:noFill/>
          </a:ln>
        </p:spPr>
        <p:txBody>
          <a:bodyPr anchor="t">
            <a:spAutoFit/>
          </a:bodyPr>
          <a:p>
            <a:pPr>
              <a:spcBef>
                <a:spcPct val="50000"/>
              </a:spcBef>
            </a:pPr>
            <a:r>
              <a:rPr lang="en-US" altLang="en-US" sz="2400" b="1" dirty="0">
                <a:latin typeface="Times New Roman" panose="02020603050405020304" pitchFamily="18" charset="0"/>
              </a:rPr>
              <a:t>2</a:t>
            </a:r>
            <a:endParaRPr lang="en-US" altLang="en-US" sz="2400" b="1" dirty="0">
              <a:latin typeface="Times New Roman" panose="02020603050405020304" pitchFamily="18" charset="0"/>
            </a:endParaRPr>
          </a:p>
        </p:txBody>
      </p:sp>
      <p:sp>
        <p:nvSpPr>
          <p:cNvPr id="7172" name="Text Box 4"/>
          <p:cNvSpPr txBox="1"/>
          <p:nvPr/>
        </p:nvSpPr>
        <p:spPr>
          <a:xfrm>
            <a:off x="663575" y="831850"/>
            <a:ext cx="7239000" cy="892175"/>
          </a:xfrm>
          <a:prstGeom prst="rect">
            <a:avLst/>
          </a:prstGeom>
          <a:noFill/>
          <a:ln w="9525">
            <a:noFill/>
          </a:ln>
        </p:spPr>
        <p:txBody>
          <a:bodyPr anchor="t">
            <a:spAutoFit/>
          </a:bodyPr>
          <a:p>
            <a:pPr algn="just">
              <a:spcBef>
                <a:spcPct val="50000"/>
              </a:spcBef>
            </a:pPr>
            <a:r>
              <a:rPr lang="en-US" altLang="en-US" b="1" dirty="0">
                <a:solidFill>
                  <a:srgbClr val="1C1C1C"/>
                </a:solidFill>
                <a:latin typeface="Times New Roman" panose="02020603050405020304" pitchFamily="18" charset="0"/>
              </a:rPr>
              <a:t>Nhúng ngón tay phải vào bình a, ngón tay trái vào bình c. Các ngón tay có cảm giác thế nào?</a:t>
            </a:r>
            <a:endParaRPr lang="en-US" altLang="en-US" b="1" i="1" dirty="0">
              <a:solidFill>
                <a:srgbClr val="1C1C1C"/>
              </a:solidFill>
              <a:latin typeface="Times New Roman" panose="02020603050405020304" pitchFamily="18" charset="0"/>
            </a:endParaRPr>
          </a:p>
        </p:txBody>
      </p:sp>
      <p:sp>
        <p:nvSpPr>
          <p:cNvPr id="8" name="Oval 7"/>
          <p:cNvSpPr/>
          <p:nvPr/>
        </p:nvSpPr>
        <p:spPr>
          <a:xfrm>
            <a:off x="7212330" y="1805940"/>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2902"/>
                                        </p:tgtEl>
                                        <p:attrNameLst>
                                          <p:attrName>style.visibility</p:attrName>
                                        </p:attrNameLst>
                                      </p:cBhvr>
                                      <p:to>
                                        <p:strVal val="visible"/>
                                      </p:to>
                                    </p:set>
                                    <p:animEffect transition="in" filter="box(in)">
                                      <p:cBhvr>
                                        <p:cTn id="7" dur="500"/>
                                        <p:tgtEl>
                                          <p:spTgt spid="32902"/>
                                        </p:tgtEl>
                                      </p:cBhvr>
                                    </p:animEffect>
                                  </p:childTnLst>
                                </p:cTn>
                              </p:par>
                              <p:par>
                                <p:cTn id="8" presetID="4" presetClass="entr" presetSubtype="16" fill="hold" nodeType="withEffect">
                                  <p:stCondLst>
                                    <p:cond delay="0"/>
                                  </p:stCondLst>
                                  <p:childTnLst>
                                    <p:set>
                                      <p:cBhvr>
                                        <p:cTn id="9" dur="1" fill="hold">
                                          <p:stCondLst>
                                            <p:cond delay="0"/>
                                          </p:stCondLst>
                                        </p:cTn>
                                        <p:tgtEl>
                                          <p:spTgt spid="32903"/>
                                        </p:tgtEl>
                                        <p:attrNameLst>
                                          <p:attrName>style.visibility</p:attrName>
                                        </p:attrNameLst>
                                      </p:cBhvr>
                                      <p:to>
                                        <p:strVal val="visible"/>
                                      </p:to>
                                    </p:set>
                                    <p:animEffect transition="in" filter="box(in)">
                                      <p:cBhvr>
                                        <p:cTn id="10" dur="500"/>
                                        <p:tgtEl>
                                          <p:spTgt spid="32903"/>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2854"/>
                                        </p:tgtEl>
                                        <p:attrNameLst>
                                          <p:attrName>style.visibility</p:attrName>
                                        </p:attrNameLst>
                                      </p:cBhvr>
                                      <p:to>
                                        <p:strVal val="visible"/>
                                      </p:to>
                                    </p:set>
                                    <p:anim calcmode="lin" valueType="num">
                                      <p:cBhvr additive="base">
                                        <p:cTn id="13" dur="500" fill="hold"/>
                                        <p:tgtEl>
                                          <p:spTgt spid="32854"/>
                                        </p:tgtEl>
                                        <p:attrNameLst>
                                          <p:attrName>ppt_x</p:attrName>
                                        </p:attrNameLst>
                                      </p:cBhvr>
                                      <p:tavLst>
                                        <p:tav tm="0">
                                          <p:val>
                                            <p:strVal val="#ppt_x"/>
                                          </p:val>
                                        </p:tav>
                                        <p:tav tm="100000">
                                          <p:val>
                                            <p:strVal val="#ppt_x"/>
                                          </p:val>
                                        </p:tav>
                                      </p:tavLst>
                                    </p:anim>
                                    <p:anim calcmode="lin" valueType="num">
                                      <p:cBhvr additive="base">
                                        <p:cTn id="14" dur="500" fill="hold"/>
                                        <p:tgtEl>
                                          <p:spTgt spid="32854"/>
                                        </p:tgtEl>
                                        <p:attrNameLst>
                                          <p:attrName>ppt_y</p:attrName>
                                        </p:attrNameLst>
                                      </p:cBhvr>
                                      <p:tavLst>
                                        <p:tav tm="0">
                                          <p:val>
                                            <p:strVal val="1+#ppt_h/2"/>
                                          </p:val>
                                        </p:tav>
                                        <p:tav tm="100000">
                                          <p:val>
                                            <p:strVal val="#ppt_y"/>
                                          </p:val>
                                        </p:tav>
                                      </p:tavLst>
                                    </p:anim>
                                  </p:childTnLst>
                                </p:cTn>
                              </p:par>
                              <p:par>
                                <p:cTn id="15" presetID="4" presetClass="entr" presetSubtype="32" fill="hold" nodeType="withEffect">
                                  <p:stCondLst>
                                    <p:cond delay="0"/>
                                  </p:stCondLst>
                                  <p:childTnLst>
                                    <p:set>
                                      <p:cBhvr>
                                        <p:cTn id="16" dur="1" fill="hold">
                                          <p:stCondLst>
                                            <p:cond delay="0"/>
                                          </p:stCondLst>
                                        </p:cTn>
                                        <p:tgtEl>
                                          <p:spTgt spid="32904"/>
                                        </p:tgtEl>
                                        <p:attrNameLst>
                                          <p:attrName>style.visibility</p:attrName>
                                        </p:attrNameLst>
                                      </p:cBhvr>
                                      <p:to>
                                        <p:strVal val="visible"/>
                                      </p:to>
                                    </p:set>
                                    <p:animEffect transition="in" filter="box(out)">
                                      <p:cBhvr>
                                        <p:cTn id="17" dur="500"/>
                                        <p:tgtEl>
                                          <p:spTgt spid="32904"/>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8" fill="hold" grpId="0" nodeType="clickEffect">
                                  <p:stCondLst>
                                    <p:cond delay="0"/>
                                  </p:stCondLst>
                                  <p:childTnLst>
                                    <p:set>
                                      <p:cBhvr>
                                        <p:cTn id="21" dur="1" fill="hold">
                                          <p:stCondLst>
                                            <p:cond delay="0"/>
                                          </p:stCondLst>
                                        </p:cTn>
                                        <p:tgtEl>
                                          <p:spTgt spid="32772"/>
                                        </p:tgtEl>
                                        <p:attrNameLst>
                                          <p:attrName>style.visibility</p:attrName>
                                        </p:attrNameLst>
                                      </p:cBhvr>
                                      <p:to>
                                        <p:strVal val="visible"/>
                                      </p:to>
                                    </p:set>
                                    <p:anim calcmode="lin" valueType="num">
                                      <p:cBhvr additive="base">
                                        <p:cTn id="22" dur="500" fill="hold"/>
                                        <p:tgtEl>
                                          <p:spTgt spid="32772"/>
                                        </p:tgtEl>
                                        <p:attrNameLst>
                                          <p:attrName>ppt_x</p:attrName>
                                        </p:attrNameLst>
                                      </p:cBhvr>
                                      <p:tavLst>
                                        <p:tav tm="0">
                                          <p:val>
                                            <p:strVal val="0-#ppt_w/2"/>
                                          </p:val>
                                        </p:tav>
                                        <p:tav tm="100000">
                                          <p:val>
                                            <p:strVal val="#ppt_x"/>
                                          </p:val>
                                        </p:tav>
                                      </p:tavLst>
                                    </p:anim>
                                    <p:anim calcmode="lin" valueType="num">
                                      <p:cBhvr additive="base">
                                        <p:cTn id="23" dur="500" fill="hold"/>
                                        <p:tgtEl>
                                          <p:spTgt spid="32772"/>
                                        </p:tgtEl>
                                        <p:attrNameLst>
                                          <p:attrName>ppt_y</p:attrName>
                                        </p:attrNameLst>
                                      </p:cBhvr>
                                      <p:tavLst>
                                        <p:tav tm="0">
                                          <p:val>
                                            <p:strVal val="#ppt_y"/>
                                          </p:val>
                                        </p:tav>
                                        <p:tav tm="100000">
                                          <p:val>
                                            <p:strVal val="#ppt_y"/>
                                          </p:val>
                                        </p:tav>
                                      </p:tavLst>
                                    </p:anim>
                                  </p:childTnLst>
                                </p:cTn>
                              </p:par>
                              <p:par>
                                <p:cTn id="24" presetID="7" presetClass="entr" presetSubtype="8" fill="hold" grpId="0" nodeType="withEffect">
                                  <p:stCondLst>
                                    <p:cond delay="0"/>
                                  </p:stCondLst>
                                  <p:childTnLst>
                                    <p:set>
                                      <p:cBhvr>
                                        <p:cTn id="25" dur="1" fill="hold">
                                          <p:stCondLst>
                                            <p:cond delay="0"/>
                                          </p:stCondLst>
                                        </p:cTn>
                                        <p:tgtEl>
                                          <p:spTgt spid="32799"/>
                                        </p:tgtEl>
                                        <p:attrNameLst>
                                          <p:attrName>style.visibility</p:attrName>
                                        </p:attrNameLst>
                                      </p:cBhvr>
                                      <p:to>
                                        <p:strVal val="visible"/>
                                      </p:to>
                                    </p:set>
                                    <p:anim calcmode="lin" valueType="num">
                                      <p:cBhvr additive="base">
                                        <p:cTn id="26" dur="500" fill="hold"/>
                                        <p:tgtEl>
                                          <p:spTgt spid="32799"/>
                                        </p:tgtEl>
                                        <p:attrNameLst>
                                          <p:attrName>ppt_x</p:attrName>
                                        </p:attrNameLst>
                                      </p:cBhvr>
                                      <p:tavLst>
                                        <p:tav tm="0">
                                          <p:val>
                                            <p:strVal val="0-#ppt_w/2"/>
                                          </p:val>
                                        </p:tav>
                                        <p:tav tm="100000">
                                          <p:val>
                                            <p:strVal val="#ppt_x"/>
                                          </p:val>
                                        </p:tav>
                                      </p:tavLst>
                                    </p:anim>
                                    <p:anim calcmode="lin" valueType="num">
                                      <p:cBhvr additive="base">
                                        <p:cTn id="27" dur="500" fill="hold"/>
                                        <p:tgtEl>
                                          <p:spTgt spid="32799"/>
                                        </p:tgtEl>
                                        <p:attrNameLst>
                                          <p:attrName>ppt_y</p:attrName>
                                        </p:attrNameLst>
                                      </p:cBhvr>
                                      <p:tavLst>
                                        <p:tav tm="0">
                                          <p:val>
                                            <p:strVal val="#ppt_y"/>
                                          </p:val>
                                        </p:tav>
                                        <p:tav tm="100000">
                                          <p:val>
                                            <p:strVal val="#ppt_y"/>
                                          </p:val>
                                        </p:tav>
                                      </p:tavLst>
                                    </p:anim>
                                  </p:childTnLst>
                                </p:cTn>
                              </p:par>
                              <p:par>
                                <p:cTn id="28" presetID="7" presetClass="entr" presetSubtype="8" fill="hold" grpId="0" nodeType="withEffect">
                                  <p:stCondLst>
                                    <p:cond delay="0"/>
                                  </p:stCondLst>
                                  <p:childTnLst>
                                    <p:set>
                                      <p:cBhvr>
                                        <p:cTn id="29" dur="1" fill="hold">
                                          <p:stCondLst>
                                            <p:cond delay="0"/>
                                          </p:stCondLst>
                                        </p:cTn>
                                        <p:tgtEl>
                                          <p:spTgt spid="32800"/>
                                        </p:tgtEl>
                                        <p:attrNameLst>
                                          <p:attrName>style.visibility</p:attrName>
                                        </p:attrNameLst>
                                      </p:cBhvr>
                                      <p:to>
                                        <p:strVal val="visible"/>
                                      </p:to>
                                    </p:set>
                                    <p:anim calcmode="lin" valueType="num">
                                      <p:cBhvr additive="base">
                                        <p:cTn id="30" dur="500" fill="hold"/>
                                        <p:tgtEl>
                                          <p:spTgt spid="32800"/>
                                        </p:tgtEl>
                                        <p:attrNameLst>
                                          <p:attrName>ppt_x</p:attrName>
                                        </p:attrNameLst>
                                      </p:cBhvr>
                                      <p:tavLst>
                                        <p:tav tm="0">
                                          <p:val>
                                            <p:strVal val="0-#ppt_w/2"/>
                                          </p:val>
                                        </p:tav>
                                        <p:tav tm="100000">
                                          <p:val>
                                            <p:strVal val="#ppt_x"/>
                                          </p:val>
                                        </p:tav>
                                      </p:tavLst>
                                    </p:anim>
                                    <p:anim calcmode="lin" valueType="num">
                                      <p:cBhvr additive="base">
                                        <p:cTn id="31" dur="500" fill="hold"/>
                                        <p:tgtEl>
                                          <p:spTgt spid="32800"/>
                                        </p:tgtEl>
                                        <p:attrNameLst>
                                          <p:attrName>ppt_y</p:attrName>
                                        </p:attrNameLst>
                                      </p:cBhvr>
                                      <p:tavLst>
                                        <p:tav tm="0">
                                          <p:val>
                                            <p:strVal val="#ppt_y"/>
                                          </p:val>
                                        </p:tav>
                                        <p:tav tm="100000">
                                          <p:val>
                                            <p:strVal val="#ppt_y"/>
                                          </p:val>
                                        </p:tav>
                                      </p:tavLst>
                                    </p:anim>
                                  </p:childTnLst>
                                </p:cTn>
                              </p:par>
                              <p:par>
                                <p:cTn id="32" presetID="4" presetClass="entr" presetSubtype="16" fill="hold" nodeType="withEffect">
                                  <p:stCondLst>
                                    <p:cond delay="0"/>
                                  </p:stCondLst>
                                  <p:childTnLst>
                                    <p:set>
                                      <p:cBhvr>
                                        <p:cTn id="33" dur="1" fill="hold">
                                          <p:stCondLst>
                                            <p:cond delay="0"/>
                                          </p:stCondLst>
                                        </p:cTn>
                                        <p:tgtEl>
                                          <p:spTgt spid="32844"/>
                                        </p:tgtEl>
                                        <p:attrNameLst>
                                          <p:attrName>style.visibility</p:attrName>
                                        </p:attrNameLst>
                                      </p:cBhvr>
                                      <p:to>
                                        <p:strVal val="visible"/>
                                      </p:to>
                                    </p:set>
                                    <p:animEffect transition="in" filter="box(in)">
                                      <p:cBhvr>
                                        <p:cTn id="34" dur="500"/>
                                        <p:tgtEl>
                                          <p:spTgt spid="32844"/>
                                        </p:tgtEl>
                                      </p:cBhvr>
                                    </p:animEffect>
                                  </p:childTnLst>
                                </p:cTn>
                              </p:par>
                              <p:par>
                                <p:cTn id="35" presetID="4" presetClass="entr" presetSubtype="16" fill="hold" nodeType="withEffect">
                                  <p:stCondLst>
                                    <p:cond delay="0"/>
                                  </p:stCondLst>
                                  <p:childTnLst>
                                    <p:set>
                                      <p:cBhvr>
                                        <p:cTn id="36" dur="1" fill="hold">
                                          <p:stCondLst>
                                            <p:cond delay="0"/>
                                          </p:stCondLst>
                                        </p:cTn>
                                        <p:tgtEl>
                                          <p:spTgt spid="32845"/>
                                        </p:tgtEl>
                                        <p:attrNameLst>
                                          <p:attrName>style.visibility</p:attrName>
                                        </p:attrNameLst>
                                      </p:cBhvr>
                                      <p:to>
                                        <p:strVal val="visible"/>
                                      </p:to>
                                    </p:set>
                                    <p:animEffect transition="in" filter="box(in)">
                                      <p:cBhvr>
                                        <p:cTn id="37" dur="500"/>
                                        <p:tgtEl>
                                          <p:spTgt spid="32845"/>
                                        </p:tgtEl>
                                      </p:cBhvr>
                                    </p:animEffect>
                                  </p:childTnLst>
                                </p:cTn>
                              </p:par>
                              <p:par>
                                <p:cTn id="38" presetID="4" presetClass="entr" presetSubtype="16" fill="hold" nodeType="withEffect">
                                  <p:stCondLst>
                                    <p:cond delay="0"/>
                                  </p:stCondLst>
                                  <p:childTnLst>
                                    <p:set>
                                      <p:cBhvr>
                                        <p:cTn id="39" dur="1" fill="hold">
                                          <p:stCondLst>
                                            <p:cond delay="0"/>
                                          </p:stCondLst>
                                        </p:cTn>
                                        <p:tgtEl>
                                          <p:spTgt spid="32846"/>
                                        </p:tgtEl>
                                        <p:attrNameLst>
                                          <p:attrName>style.visibility</p:attrName>
                                        </p:attrNameLst>
                                      </p:cBhvr>
                                      <p:to>
                                        <p:strVal val="visible"/>
                                      </p:to>
                                    </p:set>
                                    <p:animEffect transition="in" filter="box(in)">
                                      <p:cBhvr>
                                        <p:cTn id="40" dur="500"/>
                                        <p:tgtEl>
                                          <p:spTgt spid="32846"/>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32852"/>
                                        </p:tgtEl>
                                        <p:attrNameLst>
                                          <p:attrName>style.visibility</p:attrName>
                                        </p:attrNameLst>
                                      </p:cBhvr>
                                      <p:to>
                                        <p:strVal val="visible"/>
                                      </p:to>
                                    </p:set>
                                    <p:anim calcmode="lin" valueType="num">
                                      <p:cBhvr additive="base">
                                        <p:cTn id="43" dur="500" fill="hold"/>
                                        <p:tgtEl>
                                          <p:spTgt spid="32852"/>
                                        </p:tgtEl>
                                        <p:attrNameLst>
                                          <p:attrName>ppt_x</p:attrName>
                                        </p:attrNameLst>
                                      </p:cBhvr>
                                      <p:tavLst>
                                        <p:tav tm="0">
                                          <p:val>
                                            <p:strVal val="0-#ppt_w/2"/>
                                          </p:val>
                                        </p:tav>
                                        <p:tav tm="100000">
                                          <p:val>
                                            <p:strVal val="#ppt_x"/>
                                          </p:val>
                                        </p:tav>
                                      </p:tavLst>
                                    </p:anim>
                                    <p:anim calcmode="lin" valueType="num">
                                      <p:cBhvr additive="base">
                                        <p:cTn id="44" dur="500" fill="hold"/>
                                        <p:tgtEl>
                                          <p:spTgt spid="32852"/>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853"/>
                                        </p:tgtEl>
                                        <p:attrNameLst>
                                          <p:attrName>style.visibility</p:attrName>
                                        </p:attrNameLst>
                                      </p:cBhvr>
                                      <p:to>
                                        <p:strVal val="visible"/>
                                      </p:to>
                                    </p:set>
                                    <p:anim calcmode="lin" valueType="num">
                                      <p:cBhvr additive="base">
                                        <p:cTn id="47" dur="500" fill="hold"/>
                                        <p:tgtEl>
                                          <p:spTgt spid="32853"/>
                                        </p:tgtEl>
                                        <p:attrNameLst>
                                          <p:attrName>ppt_x</p:attrName>
                                        </p:attrNameLst>
                                      </p:cBhvr>
                                      <p:tavLst>
                                        <p:tav tm="0">
                                          <p:val>
                                            <p:strVal val="#ppt_x"/>
                                          </p:val>
                                        </p:tav>
                                        <p:tav tm="100000">
                                          <p:val>
                                            <p:strVal val="#ppt_x"/>
                                          </p:val>
                                        </p:tav>
                                      </p:tavLst>
                                    </p:anim>
                                    <p:anim calcmode="lin" valueType="num">
                                      <p:cBhvr additive="base">
                                        <p:cTn id="48" dur="500" fill="hold"/>
                                        <p:tgtEl>
                                          <p:spTgt spid="32853"/>
                                        </p:tgtEl>
                                        <p:attrNameLst>
                                          <p:attrName>ppt_y</p:attrName>
                                        </p:attrNameLst>
                                      </p:cBhvr>
                                      <p:tavLst>
                                        <p:tav tm="0">
                                          <p:val>
                                            <p:strVal val="1+#ppt_h/2"/>
                                          </p:val>
                                        </p:tav>
                                        <p:tav tm="100000">
                                          <p:val>
                                            <p:strVal val="#ppt_y"/>
                                          </p:val>
                                        </p:tav>
                                      </p:tavLst>
                                    </p:anim>
                                  </p:childTnLst>
                                </p:cTn>
                              </p:par>
                              <p:par>
                                <p:cTn id="49" presetID="7" presetClass="entr" presetSubtype="2"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1+#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par>
                                <p:cTn id="53" presetID="7" presetClass="entr" presetSubtype="2"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par>
                                <p:cTn id="57" presetID="7" presetClass="entr" presetSubtype="2" fill="hold" grpId="0" nodeType="withEffect">
                                  <p:stCondLst>
                                    <p:cond delay="0"/>
                                  </p:stCondLst>
                                  <p:childTnLst>
                                    <p:set>
                                      <p:cBhvr>
                                        <p:cTn id="58" dur="1" fill="hold">
                                          <p:stCondLst>
                                            <p:cond delay="0"/>
                                          </p:stCondLst>
                                        </p:cTn>
                                        <p:tgtEl>
                                          <p:spTgt spid="32939"/>
                                        </p:tgtEl>
                                        <p:attrNameLst>
                                          <p:attrName>style.visibility</p:attrName>
                                        </p:attrNameLst>
                                      </p:cBhvr>
                                      <p:to>
                                        <p:strVal val="visible"/>
                                      </p:to>
                                    </p:set>
                                    <p:anim calcmode="lin" valueType="num">
                                      <p:cBhvr additive="base">
                                        <p:cTn id="59" dur="500" fill="hold"/>
                                        <p:tgtEl>
                                          <p:spTgt spid="32939"/>
                                        </p:tgtEl>
                                        <p:attrNameLst>
                                          <p:attrName>ppt_x</p:attrName>
                                        </p:attrNameLst>
                                      </p:cBhvr>
                                      <p:tavLst>
                                        <p:tav tm="0">
                                          <p:val>
                                            <p:strVal val="1+#ppt_w/2"/>
                                          </p:val>
                                        </p:tav>
                                        <p:tav tm="100000">
                                          <p:val>
                                            <p:strVal val="#ppt_x"/>
                                          </p:val>
                                        </p:tav>
                                      </p:tavLst>
                                    </p:anim>
                                    <p:anim calcmode="lin" valueType="num">
                                      <p:cBhvr additive="base">
                                        <p:cTn id="60" dur="500" fill="hold"/>
                                        <p:tgtEl>
                                          <p:spTgt spid="32939"/>
                                        </p:tgtEl>
                                        <p:attrNameLst>
                                          <p:attrName>ppt_y</p:attrName>
                                        </p:attrNameLst>
                                      </p:cBhvr>
                                      <p:tavLst>
                                        <p:tav tm="0">
                                          <p:val>
                                            <p:strVal val="#ppt_y"/>
                                          </p:val>
                                        </p:tav>
                                        <p:tav tm="100000">
                                          <p:val>
                                            <p:strVal val="#ppt_y"/>
                                          </p:val>
                                        </p:tav>
                                      </p:tavLst>
                                    </p:anim>
                                  </p:childTnLst>
                                </p:cTn>
                              </p:par>
                              <p:par>
                                <p:cTn id="61" presetID="7" presetClass="entr" presetSubtype="2" fill="hold" grpId="0" nodeType="withEffect">
                                  <p:stCondLst>
                                    <p:cond delay="0"/>
                                  </p:stCondLst>
                                  <p:childTnLst>
                                    <p:set>
                                      <p:cBhvr>
                                        <p:cTn id="62" dur="1" fill="hold">
                                          <p:stCondLst>
                                            <p:cond delay="0"/>
                                          </p:stCondLst>
                                        </p:cTn>
                                        <p:tgtEl>
                                          <p:spTgt spid="32940"/>
                                        </p:tgtEl>
                                        <p:attrNameLst>
                                          <p:attrName>style.visibility</p:attrName>
                                        </p:attrNameLst>
                                      </p:cBhvr>
                                      <p:to>
                                        <p:strVal val="visible"/>
                                      </p:to>
                                    </p:set>
                                    <p:anim calcmode="lin" valueType="num">
                                      <p:cBhvr additive="base">
                                        <p:cTn id="63" dur="500" fill="hold"/>
                                        <p:tgtEl>
                                          <p:spTgt spid="32940"/>
                                        </p:tgtEl>
                                        <p:attrNameLst>
                                          <p:attrName>ppt_x</p:attrName>
                                        </p:attrNameLst>
                                      </p:cBhvr>
                                      <p:tavLst>
                                        <p:tav tm="0">
                                          <p:val>
                                            <p:strVal val="1+#ppt_w/2"/>
                                          </p:val>
                                        </p:tav>
                                        <p:tav tm="100000">
                                          <p:val>
                                            <p:strVal val="#ppt_x"/>
                                          </p:val>
                                        </p:tav>
                                      </p:tavLst>
                                    </p:anim>
                                    <p:anim calcmode="lin" valueType="num">
                                      <p:cBhvr additive="base">
                                        <p:cTn id="64" dur="500" fill="hold"/>
                                        <p:tgtEl>
                                          <p:spTgt spid="32940"/>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7172"/>
                                        </p:tgtEl>
                                        <p:attrNameLst>
                                          <p:attrName>style.visibility</p:attrName>
                                        </p:attrNameLst>
                                      </p:cBhvr>
                                      <p:to>
                                        <p:strVal val="visible"/>
                                      </p:to>
                                    </p:set>
                                    <p:anim calcmode="lin" valueType="num">
                                      <p:cBhvr>
                                        <p:cTn id="68" dur="500" fill="hold"/>
                                        <p:tgtEl>
                                          <p:spTgt spid="7172"/>
                                        </p:tgtEl>
                                        <p:attrNameLst>
                                          <p:attrName>ppt_x</p:attrName>
                                        </p:attrNameLst>
                                      </p:cBhvr>
                                      <p:tavLst>
                                        <p:tav tm="0">
                                          <p:val>
                                            <p:strVal val="#ppt_x"/>
                                          </p:val>
                                        </p:tav>
                                        <p:tav tm="100000">
                                          <p:val>
                                            <p:strVal val="#ppt_x"/>
                                          </p:val>
                                        </p:tav>
                                      </p:tavLst>
                                    </p:anim>
                                    <p:anim calcmode="lin" valueType="num">
                                      <p:cBhvr>
                                        <p:cTn id="69"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99" grpId="0" animBg="1"/>
      <p:bldP spid="32800" grpId="0" animBg="1"/>
      <p:bldP spid="32852" grpId="0"/>
      <p:bldP spid="32853" grpId="0"/>
      <p:bldP spid="32854" grpId="0"/>
      <p:bldP spid="32939" grpId="0"/>
      <p:bldP spid="32940" grpId="0"/>
      <p:bldP spid="71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 Box 5"/>
          <p:cNvSpPr txBox="1"/>
          <p:nvPr/>
        </p:nvSpPr>
        <p:spPr>
          <a:xfrm>
            <a:off x="0" y="838200"/>
            <a:ext cx="4191000" cy="457200"/>
          </a:xfrm>
          <a:prstGeom prst="rect">
            <a:avLst/>
          </a:prstGeom>
          <a:noFill/>
          <a:ln w="9525">
            <a:noFill/>
          </a:ln>
        </p:spPr>
        <p:txBody>
          <a:bodyPr anchor="t">
            <a:spAutoFit/>
          </a:bodyPr>
          <a:p>
            <a:pPr>
              <a:spcBef>
                <a:spcPct val="50000"/>
              </a:spcBef>
            </a:pPr>
            <a:endParaRPr lang="en-US" altLang="en-US" sz="2400" b="1" dirty="0">
              <a:latin typeface=".VnTime" pitchFamily="34" charset="0"/>
            </a:endParaRPr>
          </a:p>
        </p:txBody>
      </p:sp>
      <p:grpSp>
        <p:nvGrpSpPr>
          <p:cNvPr id="2" name="Group 7"/>
          <p:cNvGrpSpPr/>
          <p:nvPr/>
        </p:nvGrpSpPr>
        <p:grpSpPr>
          <a:xfrm rot="-6911112">
            <a:off x="4167188" y="2233613"/>
            <a:ext cx="1104900" cy="904875"/>
            <a:chOff x="2952" y="1398"/>
            <a:chExt cx="696" cy="570"/>
          </a:xfrm>
        </p:grpSpPr>
        <p:sp>
          <p:nvSpPr>
            <p:cNvPr id="12291" name="Freeform 8"/>
            <p:cNvSpPr/>
            <p:nvPr/>
          </p:nvSpPr>
          <p:spPr>
            <a:xfrm>
              <a:off x="2952" y="1398"/>
              <a:ext cx="610" cy="505"/>
            </a:xfrm>
            <a:custGeom>
              <a:avLst/>
              <a:gdLst/>
              <a:ahLst/>
              <a:cxnLst>
                <a:cxn ang="0">
                  <a:pos x="229" y="274"/>
                </a:cxn>
                <a:cxn ang="0">
                  <a:pos x="191" y="267"/>
                </a:cxn>
                <a:cxn ang="0">
                  <a:pos x="151" y="251"/>
                </a:cxn>
                <a:cxn ang="0">
                  <a:pos x="105" y="220"/>
                </a:cxn>
                <a:cxn ang="0">
                  <a:pos x="68" y="226"/>
                </a:cxn>
                <a:cxn ang="0">
                  <a:pos x="88" y="259"/>
                </a:cxn>
                <a:cxn ang="0">
                  <a:pos x="123" y="312"/>
                </a:cxn>
                <a:cxn ang="0">
                  <a:pos x="175" y="343"/>
                </a:cxn>
                <a:cxn ang="0">
                  <a:pos x="249" y="385"/>
                </a:cxn>
                <a:cxn ang="0">
                  <a:pos x="305" y="399"/>
                </a:cxn>
                <a:cxn ang="0">
                  <a:pos x="335" y="411"/>
                </a:cxn>
                <a:cxn ang="0">
                  <a:pos x="371" y="421"/>
                </a:cxn>
                <a:cxn ang="0">
                  <a:pos x="398" y="433"/>
                </a:cxn>
                <a:cxn ang="0">
                  <a:pos x="435" y="459"/>
                </a:cxn>
                <a:cxn ang="0">
                  <a:pos x="462" y="483"/>
                </a:cxn>
                <a:cxn ang="0">
                  <a:pos x="494" y="500"/>
                </a:cxn>
                <a:cxn ang="0">
                  <a:pos x="506" y="490"/>
                </a:cxn>
                <a:cxn ang="0">
                  <a:pos x="516" y="448"/>
                </a:cxn>
                <a:cxn ang="0">
                  <a:pos x="550" y="404"/>
                </a:cxn>
                <a:cxn ang="0">
                  <a:pos x="581" y="354"/>
                </a:cxn>
                <a:cxn ang="0">
                  <a:pos x="595" y="325"/>
                </a:cxn>
                <a:cxn ang="0">
                  <a:pos x="573" y="304"/>
                </a:cxn>
                <a:cxn ang="0">
                  <a:pos x="541" y="291"/>
                </a:cxn>
                <a:cxn ang="0">
                  <a:pos x="522" y="278"/>
                </a:cxn>
                <a:cxn ang="0">
                  <a:pos x="477" y="190"/>
                </a:cxn>
                <a:cxn ang="0">
                  <a:pos x="441" y="125"/>
                </a:cxn>
                <a:cxn ang="0">
                  <a:pos x="414" y="91"/>
                </a:cxn>
                <a:cxn ang="0">
                  <a:pos x="394" y="55"/>
                </a:cxn>
                <a:cxn ang="0">
                  <a:pos x="373" y="39"/>
                </a:cxn>
                <a:cxn ang="0">
                  <a:pos x="337" y="27"/>
                </a:cxn>
                <a:cxn ang="0">
                  <a:pos x="300" y="17"/>
                </a:cxn>
                <a:cxn ang="0">
                  <a:pos x="252" y="16"/>
                </a:cxn>
                <a:cxn ang="0">
                  <a:pos x="206" y="11"/>
                </a:cxn>
                <a:cxn ang="0">
                  <a:pos x="189" y="6"/>
                </a:cxn>
                <a:cxn ang="0">
                  <a:pos x="146" y="3"/>
                </a:cxn>
                <a:cxn ang="0">
                  <a:pos x="98" y="6"/>
                </a:cxn>
                <a:cxn ang="0">
                  <a:pos x="54" y="5"/>
                </a:cxn>
                <a:cxn ang="0">
                  <a:pos x="12" y="0"/>
                </a:cxn>
                <a:cxn ang="0">
                  <a:pos x="2" y="26"/>
                </a:cxn>
                <a:cxn ang="0">
                  <a:pos x="24" y="44"/>
                </a:cxn>
                <a:cxn ang="0">
                  <a:pos x="72" y="54"/>
                </a:cxn>
                <a:cxn ang="0">
                  <a:pos x="122" y="71"/>
                </a:cxn>
                <a:cxn ang="0">
                  <a:pos x="159" y="72"/>
                </a:cxn>
                <a:cxn ang="0">
                  <a:pos x="195" y="101"/>
                </a:cxn>
                <a:cxn ang="0">
                  <a:pos x="228" y="125"/>
                </a:cxn>
                <a:cxn ang="0">
                  <a:pos x="248" y="149"/>
                </a:cxn>
                <a:cxn ang="0">
                  <a:pos x="267" y="175"/>
                </a:cxn>
                <a:cxn ang="0">
                  <a:pos x="274" y="200"/>
                </a:cxn>
                <a:cxn ang="0">
                  <a:pos x="275" y="241"/>
                </a:cxn>
              </a:cxnLst>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cap="flat" cmpd="sng">
              <a:solidFill>
                <a:srgbClr val="000000"/>
              </a:solidFill>
              <a:prstDash val="solid"/>
              <a:round/>
              <a:headEnd type="none" w="med" len="med"/>
              <a:tailEnd type="none" w="med" len="med"/>
            </a:ln>
          </p:spPr>
          <p:txBody>
            <a:bodyPr/>
            <a:p>
              <a:endParaRPr lang="en-US"/>
            </a:p>
          </p:txBody>
        </p:sp>
        <p:sp>
          <p:nvSpPr>
            <p:cNvPr id="12292" name="Freeform 9"/>
            <p:cNvSpPr/>
            <p:nvPr/>
          </p:nvSpPr>
          <p:spPr>
            <a:xfrm>
              <a:off x="3140" y="1402"/>
              <a:ext cx="106" cy="58"/>
            </a:xfrm>
            <a:custGeom>
              <a:avLst/>
              <a:gdLst/>
              <a:ahLst/>
              <a:cxnLst>
                <a:cxn ang="0">
                  <a:pos x="0" y="0"/>
                </a:cxn>
                <a:cxn ang="0">
                  <a:pos x="53" y="28"/>
                </a:cxn>
                <a:cxn ang="0">
                  <a:pos x="106" y="58"/>
                </a:cxn>
              </a:cxnLst>
              <a:pathLst>
                <a:path w="106" h="58">
                  <a:moveTo>
                    <a:pt x="0" y="0"/>
                  </a:moveTo>
                  <a:lnTo>
                    <a:pt x="53" y="28"/>
                  </a:lnTo>
                  <a:lnTo>
                    <a:pt x="106" y="58"/>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293" name="Freeform 10"/>
            <p:cNvSpPr/>
            <p:nvPr/>
          </p:nvSpPr>
          <p:spPr>
            <a:xfrm rot="-1242821">
              <a:off x="3037" y="1616"/>
              <a:ext cx="15" cy="48"/>
            </a:xfrm>
            <a:custGeom>
              <a:avLst/>
              <a:gdLst/>
              <a:ahLst/>
              <a:cxnLst>
                <a:cxn ang="0">
                  <a:pos x="1" y="0"/>
                </a:cxn>
                <a:cxn ang="0">
                  <a:pos x="2" y="4"/>
                </a:cxn>
                <a:cxn ang="0">
                  <a:pos x="3" y="7"/>
                </a:cxn>
                <a:cxn ang="0">
                  <a:pos x="3" y="9"/>
                </a:cxn>
                <a:cxn ang="0">
                  <a:pos x="3" y="11"/>
                </a:cxn>
                <a:cxn ang="0">
                  <a:pos x="1" y="13"/>
                </a:cxn>
                <a:cxn ang="0">
                  <a:pos x="0" y="14"/>
                </a:cxn>
              </a:cxnLst>
              <a:pathLst>
                <a:path w="70" h="169">
                  <a:moveTo>
                    <a:pt x="23" y="0"/>
                  </a:moveTo>
                  <a:lnTo>
                    <a:pt x="53" y="52"/>
                  </a:lnTo>
                  <a:lnTo>
                    <a:pt x="69" y="83"/>
                  </a:lnTo>
                  <a:lnTo>
                    <a:pt x="70" y="113"/>
                  </a:lnTo>
                  <a:lnTo>
                    <a:pt x="58" y="140"/>
                  </a:lnTo>
                  <a:lnTo>
                    <a:pt x="27" y="158"/>
                  </a:lnTo>
                  <a:lnTo>
                    <a:pt x="0" y="169"/>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294" name="Freeform 11"/>
            <p:cNvSpPr/>
            <p:nvPr/>
          </p:nvSpPr>
          <p:spPr>
            <a:xfrm rot="-1448732">
              <a:off x="3112" y="1454"/>
              <a:ext cx="6" cy="17"/>
            </a:xfrm>
            <a:custGeom>
              <a:avLst/>
              <a:gdLst/>
              <a:ahLst/>
              <a:cxnLst>
                <a:cxn ang="0">
                  <a:pos x="6" y="0"/>
                </a:cxn>
                <a:cxn ang="0">
                  <a:pos x="2" y="9"/>
                </a:cxn>
                <a:cxn ang="0">
                  <a:pos x="0" y="17"/>
                </a:cxn>
              </a:cxnLst>
              <a:pathLst>
                <a:path w="6" h="17">
                  <a:moveTo>
                    <a:pt x="6" y="0"/>
                  </a:moveTo>
                  <a:lnTo>
                    <a:pt x="2" y="9"/>
                  </a:lnTo>
                  <a:lnTo>
                    <a:pt x="0" y="17"/>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295" name="Freeform 12"/>
            <p:cNvSpPr/>
            <p:nvPr/>
          </p:nvSpPr>
          <p:spPr>
            <a:xfrm rot="-996419">
              <a:off x="3023" y="1438"/>
              <a:ext cx="3" cy="14"/>
            </a:xfrm>
            <a:custGeom>
              <a:avLst/>
              <a:gdLst/>
              <a:ahLst/>
              <a:cxnLst>
                <a:cxn ang="0">
                  <a:pos x="3" y="0"/>
                </a:cxn>
                <a:cxn ang="0">
                  <a:pos x="0" y="7"/>
                </a:cxn>
                <a:cxn ang="0">
                  <a:pos x="0" y="14"/>
                </a:cxn>
              </a:cxnLst>
              <a:pathLst>
                <a:path w="3" h="14">
                  <a:moveTo>
                    <a:pt x="3" y="0"/>
                  </a:moveTo>
                  <a:lnTo>
                    <a:pt x="0" y="7"/>
                  </a:lnTo>
                  <a:lnTo>
                    <a:pt x="0" y="14"/>
                  </a:lnTo>
                </a:path>
              </a:pathLst>
            </a:custGeom>
            <a:noFill/>
            <a:ln w="9525" cap="flat" cmpd="sng">
              <a:solidFill>
                <a:srgbClr val="000000"/>
              </a:solidFill>
              <a:prstDash val="solid"/>
              <a:round/>
              <a:headEnd type="none" w="med" len="med"/>
              <a:tailEnd type="none" w="med" len="med"/>
            </a:ln>
          </p:spPr>
          <p:txBody>
            <a:bodyPr/>
            <a:p>
              <a:endParaRPr lang="en-US"/>
            </a:p>
          </p:txBody>
        </p:sp>
        <p:grpSp>
          <p:nvGrpSpPr>
            <p:cNvPr id="12296" name="Group 13"/>
            <p:cNvGrpSpPr/>
            <p:nvPr/>
          </p:nvGrpSpPr>
          <p:grpSpPr>
            <a:xfrm rot="-9224892">
              <a:off x="3406" y="1698"/>
              <a:ext cx="242" cy="270"/>
              <a:chOff x="2457" y="2549"/>
              <a:chExt cx="557" cy="547"/>
            </a:xfrm>
          </p:grpSpPr>
          <p:sp>
            <p:nvSpPr>
              <p:cNvPr id="12297" name="Freeform 14"/>
              <p:cNvSpPr/>
              <p:nvPr/>
            </p:nvSpPr>
            <p:spPr>
              <a:xfrm>
                <a:off x="2457" y="2549"/>
                <a:ext cx="557" cy="547"/>
              </a:xfrm>
              <a:custGeom>
                <a:avLst/>
                <a:gdLst/>
                <a:ahLst/>
                <a:cxnLst>
                  <a:cxn ang="0">
                    <a:pos x="279" y="35"/>
                  </a:cxn>
                  <a:cxn ang="0">
                    <a:pos x="265" y="68"/>
                  </a:cxn>
                  <a:cxn ang="0">
                    <a:pos x="255" y="94"/>
                  </a:cxn>
                  <a:cxn ang="0">
                    <a:pos x="243" y="119"/>
                  </a:cxn>
                  <a:cxn ang="0">
                    <a:pos x="236" y="147"/>
                  </a:cxn>
                  <a:cxn ang="0">
                    <a:pos x="232" y="176"/>
                  </a:cxn>
                  <a:cxn ang="0">
                    <a:pos x="227" y="204"/>
                  </a:cxn>
                  <a:cxn ang="0">
                    <a:pos x="227" y="229"/>
                  </a:cxn>
                  <a:cxn ang="0">
                    <a:pos x="227" y="251"/>
                  </a:cxn>
                  <a:cxn ang="0">
                    <a:pos x="227" y="260"/>
                  </a:cxn>
                  <a:cxn ang="0">
                    <a:pos x="61" y="274"/>
                  </a:cxn>
                  <a:cxn ang="0">
                    <a:pos x="33" y="112"/>
                  </a:cxn>
                  <a:cxn ang="0">
                    <a:pos x="7" y="17"/>
                  </a:cxn>
                  <a:cxn ang="0">
                    <a:pos x="0" y="0"/>
                  </a:cxn>
                  <a:cxn ang="0">
                    <a:pos x="105" y="19"/>
                  </a:cxn>
                  <a:cxn ang="0">
                    <a:pos x="192" y="26"/>
                  </a:cxn>
                  <a:cxn ang="0">
                    <a:pos x="248" y="26"/>
                  </a:cxn>
                  <a:cxn ang="0">
                    <a:pos x="279" y="35"/>
                  </a:cxn>
                </a:cxnLst>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cap="flat" cmpd="sng">
                <a:solidFill>
                  <a:srgbClr val="000000"/>
                </a:solidFill>
                <a:prstDash val="solid"/>
                <a:round/>
                <a:headEnd type="none" w="med" len="med"/>
                <a:tailEnd type="none" w="med" len="med"/>
              </a:ln>
            </p:spPr>
            <p:txBody>
              <a:bodyPr/>
              <a:p>
                <a:endParaRPr lang="en-US"/>
              </a:p>
            </p:txBody>
          </p:sp>
          <p:sp>
            <p:nvSpPr>
              <p:cNvPr id="12298" name="Oval 15"/>
              <p:cNvSpPr/>
              <p:nvPr/>
            </p:nvSpPr>
            <p:spPr>
              <a:xfrm>
                <a:off x="2793" y="2961"/>
                <a:ext cx="61" cy="70"/>
              </a:xfrm>
              <a:prstGeom prst="ellipse">
                <a:avLst/>
              </a:prstGeom>
              <a:solidFill>
                <a:srgbClr val="FFFFFF"/>
              </a:solidFill>
              <a:ln w="9525" cap="flat" cmpd="sng">
                <a:solidFill>
                  <a:srgbClr val="000000"/>
                </a:solidFill>
                <a:prstDash val="solid"/>
                <a:round/>
                <a:headEnd type="none" w="med" len="med"/>
                <a:tailEnd type="none" w="med" len="med"/>
              </a:ln>
            </p:spPr>
            <p:txBody>
              <a:bodyPr rot="10800000" vert="eaVert" anchor="t"/>
              <a:p>
                <a:endParaRPr lang="en-US" altLang="en-US" sz="1800" dirty="0">
                  <a:latin typeface="Arial" panose="020B0604020202020204" pitchFamily="34" charset="0"/>
                </a:endParaRPr>
              </a:p>
            </p:txBody>
          </p:sp>
        </p:grpSp>
        <p:sp>
          <p:nvSpPr>
            <p:cNvPr id="12299" name="Freeform 16"/>
            <p:cNvSpPr/>
            <p:nvPr/>
          </p:nvSpPr>
          <p:spPr>
            <a:xfrm rot="-5887819">
              <a:off x="3108" y="1666"/>
              <a:ext cx="13" cy="9"/>
            </a:xfrm>
            <a:custGeom>
              <a:avLst/>
              <a:gdLst/>
              <a:ahLst/>
              <a:cxnLst>
                <a:cxn ang="0">
                  <a:pos x="3" y="2"/>
                </a:cxn>
                <a:cxn ang="0">
                  <a:pos x="1" y="2"/>
                </a:cxn>
                <a:cxn ang="0">
                  <a:pos x="0" y="1"/>
                </a:cxn>
                <a:cxn ang="0">
                  <a:pos x="0" y="0"/>
                </a:cxn>
              </a:cxnLst>
              <a:pathLst>
                <a:path w="55" h="33">
                  <a:moveTo>
                    <a:pt x="55" y="33"/>
                  </a:moveTo>
                  <a:lnTo>
                    <a:pt x="26" y="22"/>
                  </a:lnTo>
                  <a:lnTo>
                    <a:pt x="7" y="8"/>
                  </a:lnTo>
                  <a:lnTo>
                    <a:pt x="0" y="0"/>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300" name="Freeform 17"/>
            <p:cNvSpPr/>
            <p:nvPr/>
          </p:nvSpPr>
          <p:spPr>
            <a:xfrm rot="-487818">
              <a:off x="3226" y="1413"/>
              <a:ext cx="47" cy="29"/>
            </a:xfrm>
            <a:custGeom>
              <a:avLst/>
              <a:gdLst/>
              <a:ahLst/>
              <a:cxnLst>
                <a:cxn ang="0">
                  <a:pos x="0" y="0"/>
                </a:cxn>
                <a:cxn ang="0">
                  <a:pos x="13" y="6"/>
                </a:cxn>
                <a:cxn ang="0">
                  <a:pos x="42" y="25"/>
                </a:cxn>
              </a:cxnLst>
              <a:pathLst>
                <a:path w="53" h="34">
                  <a:moveTo>
                    <a:pt x="0" y="0"/>
                  </a:moveTo>
                  <a:lnTo>
                    <a:pt x="17" y="8"/>
                  </a:lnTo>
                  <a:lnTo>
                    <a:pt x="53" y="34"/>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301" name="Freeform 18"/>
            <p:cNvSpPr/>
            <p:nvPr/>
          </p:nvSpPr>
          <p:spPr>
            <a:xfrm>
              <a:off x="2956" y="1405"/>
              <a:ext cx="40" cy="7"/>
            </a:xfrm>
            <a:custGeom>
              <a:avLst/>
              <a:gdLst/>
              <a:ahLst/>
              <a:cxnLst>
                <a:cxn ang="0">
                  <a:pos x="0" y="4"/>
                </a:cxn>
                <a:cxn ang="0">
                  <a:pos x="16" y="6"/>
                </a:cxn>
                <a:cxn ang="0">
                  <a:pos x="25" y="7"/>
                </a:cxn>
                <a:cxn ang="0">
                  <a:pos x="33" y="5"/>
                </a:cxn>
                <a:cxn ang="0">
                  <a:pos x="40" y="0"/>
                </a:cxn>
              </a:cxnLst>
              <a:pathLst>
                <a:path w="40" h="7">
                  <a:moveTo>
                    <a:pt x="0" y="4"/>
                  </a:moveTo>
                  <a:lnTo>
                    <a:pt x="16" y="6"/>
                  </a:lnTo>
                  <a:lnTo>
                    <a:pt x="25" y="7"/>
                  </a:lnTo>
                  <a:lnTo>
                    <a:pt x="33" y="5"/>
                  </a:lnTo>
                  <a:lnTo>
                    <a:pt x="40" y="0"/>
                  </a:lnTo>
                </a:path>
              </a:pathLst>
            </a:custGeom>
            <a:noFill/>
            <a:ln w="9525" cap="flat" cmpd="sng">
              <a:solidFill>
                <a:srgbClr val="000000"/>
              </a:solidFill>
              <a:prstDash val="solid"/>
              <a:round/>
              <a:headEnd type="none" w="med" len="med"/>
              <a:tailEnd type="none" w="med" len="med"/>
            </a:ln>
          </p:spPr>
          <p:txBody>
            <a:bodyPr/>
            <a:p>
              <a:endParaRPr lang="en-US"/>
            </a:p>
          </p:txBody>
        </p:sp>
      </p:grpSp>
      <p:grpSp>
        <p:nvGrpSpPr>
          <p:cNvPr id="4" name="Group 19"/>
          <p:cNvGrpSpPr/>
          <p:nvPr/>
        </p:nvGrpSpPr>
        <p:grpSpPr>
          <a:xfrm rot="-6800373">
            <a:off x="7672388" y="2319338"/>
            <a:ext cx="1104900" cy="904875"/>
            <a:chOff x="2952" y="1398"/>
            <a:chExt cx="696" cy="570"/>
          </a:xfrm>
        </p:grpSpPr>
        <p:sp>
          <p:nvSpPr>
            <p:cNvPr id="12303" name="Freeform 20"/>
            <p:cNvSpPr/>
            <p:nvPr/>
          </p:nvSpPr>
          <p:spPr>
            <a:xfrm>
              <a:off x="2952" y="1398"/>
              <a:ext cx="610" cy="505"/>
            </a:xfrm>
            <a:custGeom>
              <a:avLst/>
              <a:gdLst/>
              <a:ahLst/>
              <a:cxnLst>
                <a:cxn ang="0">
                  <a:pos x="229" y="274"/>
                </a:cxn>
                <a:cxn ang="0">
                  <a:pos x="191" y="267"/>
                </a:cxn>
                <a:cxn ang="0">
                  <a:pos x="151" y="251"/>
                </a:cxn>
                <a:cxn ang="0">
                  <a:pos x="105" y="220"/>
                </a:cxn>
                <a:cxn ang="0">
                  <a:pos x="68" y="226"/>
                </a:cxn>
                <a:cxn ang="0">
                  <a:pos x="88" y="259"/>
                </a:cxn>
                <a:cxn ang="0">
                  <a:pos x="123" y="312"/>
                </a:cxn>
                <a:cxn ang="0">
                  <a:pos x="175" y="343"/>
                </a:cxn>
                <a:cxn ang="0">
                  <a:pos x="249" y="385"/>
                </a:cxn>
                <a:cxn ang="0">
                  <a:pos x="305" y="399"/>
                </a:cxn>
                <a:cxn ang="0">
                  <a:pos x="335" y="411"/>
                </a:cxn>
                <a:cxn ang="0">
                  <a:pos x="371" y="421"/>
                </a:cxn>
                <a:cxn ang="0">
                  <a:pos x="398" y="433"/>
                </a:cxn>
                <a:cxn ang="0">
                  <a:pos x="435" y="459"/>
                </a:cxn>
                <a:cxn ang="0">
                  <a:pos x="462" y="483"/>
                </a:cxn>
                <a:cxn ang="0">
                  <a:pos x="494" y="500"/>
                </a:cxn>
                <a:cxn ang="0">
                  <a:pos x="506" y="490"/>
                </a:cxn>
                <a:cxn ang="0">
                  <a:pos x="516" y="448"/>
                </a:cxn>
                <a:cxn ang="0">
                  <a:pos x="550" y="404"/>
                </a:cxn>
                <a:cxn ang="0">
                  <a:pos x="581" y="354"/>
                </a:cxn>
                <a:cxn ang="0">
                  <a:pos x="595" y="325"/>
                </a:cxn>
                <a:cxn ang="0">
                  <a:pos x="573" y="304"/>
                </a:cxn>
                <a:cxn ang="0">
                  <a:pos x="541" y="291"/>
                </a:cxn>
                <a:cxn ang="0">
                  <a:pos x="522" y="278"/>
                </a:cxn>
                <a:cxn ang="0">
                  <a:pos x="477" y="190"/>
                </a:cxn>
                <a:cxn ang="0">
                  <a:pos x="441" y="125"/>
                </a:cxn>
                <a:cxn ang="0">
                  <a:pos x="414" y="91"/>
                </a:cxn>
                <a:cxn ang="0">
                  <a:pos x="394" y="55"/>
                </a:cxn>
                <a:cxn ang="0">
                  <a:pos x="373" y="39"/>
                </a:cxn>
                <a:cxn ang="0">
                  <a:pos x="337" y="27"/>
                </a:cxn>
                <a:cxn ang="0">
                  <a:pos x="300" y="17"/>
                </a:cxn>
                <a:cxn ang="0">
                  <a:pos x="252" y="16"/>
                </a:cxn>
                <a:cxn ang="0">
                  <a:pos x="206" y="11"/>
                </a:cxn>
                <a:cxn ang="0">
                  <a:pos x="189" y="6"/>
                </a:cxn>
                <a:cxn ang="0">
                  <a:pos x="146" y="3"/>
                </a:cxn>
                <a:cxn ang="0">
                  <a:pos x="98" y="6"/>
                </a:cxn>
                <a:cxn ang="0">
                  <a:pos x="54" y="5"/>
                </a:cxn>
                <a:cxn ang="0">
                  <a:pos x="12" y="0"/>
                </a:cxn>
                <a:cxn ang="0">
                  <a:pos x="2" y="26"/>
                </a:cxn>
                <a:cxn ang="0">
                  <a:pos x="24" y="44"/>
                </a:cxn>
                <a:cxn ang="0">
                  <a:pos x="72" y="54"/>
                </a:cxn>
                <a:cxn ang="0">
                  <a:pos x="122" y="71"/>
                </a:cxn>
                <a:cxn ang="0">
                  <a:pos x="159" y="72"/>
                </a:cxn>
                <a:cxn ang="0">
                  <a:pos x="195" y="101"/>
                </a:cxn>
                <a:cxn ang="0">
                  <a:pos x="228" y="125"/>
                </a:cxn>
                <a:cxn ang="0">
                  <a:pos x="248" y="149"/>
                </a:cxn>
                <a:cxn ang="0">
                  <a:pos x="267" y="175"/>
                </a:cxn>
                <a:cxn ang="0">
                  <a:pos x="274" y="200"/>
                </a:cxn>
                <a:cxn ang="0">
                  <a:pos x="275" y="241"/>
                </a:cxn>
              </a:cxnLst>
              <a:pathLst>
                <a:path w="610" h="505">
                  <a:moveTo>
                    <a:pt x="249" y="265"/>
                  </a:moveTo>
                  <a:lnTo>
                    <a:pt x="229" y="274"/>
                  </a:lnTo>
                  <a:lnTo>
                    <a:pt x="214" y="274"/>
                  </a:lnTo>
                  <a:lnTo>
                    <a:pt x="191" y="267"/>
                  </a:lnTo>
                  <a:lnTo>
                    <a:pt x="167" y="265"/>
                  </a:lnTo>
                  <a:lnTo>
                    <a:pt x="151" y="251"/>
                  </a:lnTo>
                  <a:lnTo>
                    <a:pt x="128" y="229"/>
                  </a:lnTo>
                  <a:lnTo>
                    <a:pt x="105" y="220"/>
                  </a:lnTo>
                  <a:lnTo>
                    <a:pt x="82" y="219"/>
                  </a:lnTo>
                  <a:lnTo>
                    <a:pt x="68" y="226"/>
                  </a:lnTo>
                  <a:lnTo>
                    <a:pt x="77" y="239"/>
                  </a:lnTo>
                  <a:lnTo>
                    <a:pt x="88" y="259"/>
                  </a:lnTo>
                  <a:lnTo>
                    <a:pt x="108" y="288"/>
                  </a:lnTo>
                  <a:lnTo>
                    <a:pt x="123" y="312"/>
                  </a:lnTo>
                  <a:lnTo>
                    <a:pt x="152" y="328"/>
                  </a:lnTo>
                  <a:lnTo>
                    <a:pt x="175" y="343"/>
                  </a:lnTo>
                  <a:lnTo>
                    <a:pt x="192" y="353"/>
                  </a:lnTo>
                  <a:lnTo>
                    <a:pt x="249" y="385"/>
                  </a:lnTo>
                  <a:lnTo>
                    <a:pt x="276" y="391"/>
                  </a:lnTo>
                  <a:lnTo>
                    <a:pt x="305" y="399"/>
                  </a:lnTo>
                  <a:lnTo>
                    <a:pt x="320" y="403"/>
                  </a:lnTo>
                  <a:lnTo>
                    <a:pt x="335" y="411"/>
                  </a:lnTo>
                  <a:lnTo>
                    <a:pt x="356" y="416"/>
                  </a:lnTo>
                  <a:lnTo>
                    <a:pt x="371" y="421"/>
                  </a:lnTo>
                  <a:lnTo>
                    <a:pt x="386" y="426"/>
                  </a:lnTo>
                  <a:lnTo>
                    <a:pt x="398" y="433"/>
                  </a:lnTo>
                  <a:lnTo>
                    <a:pt x="416" y="442"/>
                  </a:lnTo>
                  <a:lnTo>
                    <a:pt x="435" y="459"/>
                  </a:lnTo>
                  <a:lnTo>
                    <a:pt x="450" y="471"/>
                  </a:lnTo>
                  <a:lnTo>
                    <a:pt x="462" y="483"/>
                  </a:lnTo>
                  <a:lnTo>
                    <a:pt x="477" y="492"/>
                  </a:lnTo>
                  <a:lnTo>
                    <a:pt x="494" y="500"/>
                  </a:lnTo>
                  <a:lnTo>
                    <a:pt x="504" y="505"/>
                  </a:lnTo>
                  <a:lnTo>
                    <a:pt x="506" y="490"/>
                  </a:lnTo>
                  <a:lnTo>
                    <a:pt x="509" y="475"/>
                  </a:lnTo>
                  <a:lnTo>
                    <a:pt x="516" y="448"/>
                  </a:lnTo>
                  <a:lnTo>
                    <a:pt x="539" y="421"/>
                  </a:lnTo>
                  <a:lnTo>
                    <a:pt x="550" y="404"/>
                  </a:lnTo>
                  <a:lnTo>
                    <a:pt x="571" y="373"/>
                  </a:lnTo>
                  <a:lnTo>
                    <a:pt x="581" y="354"/>
                  </a:lnTo>
                  <a:lnTo>
                    <a:pt x="592" y="338"/>
                  </a:lnTo>
                  <a:lnTo>
                    <a:pt x="595" y="325"/>
                  </a:lnTo>
                  <a:lnTo>
                    <a:pt x="610" y="322"/>
                  </a:lnTo>
                  <a:lnTo>
                    <a:pt x="573" y="304"/>
                  </a:lnTo>
                  <a:lnTo>
                    <a:pt x="561" y="297"/>
                  </a:lnTo>
                  <a:lnTo>
                    <a:pt x="541" y="291"/>
                  </a:lnTo>
                  <a:lnTo>
                    <a:pt x="530" y="285"/>
                  </a:lnTo>
                  <a:lnTo>
                    <a:pt x="522" y="278"/>
                  </a:lnTo>
                  <a:lnTo>
                    <a:pt x="512" y="256"/>
                  </a:lnTo>
                  <a:lnTo>
                    <a:pt x="477" y="190"/>
                  </a:lnTo>
                  <a:lnTo>
                    <a:pt x="460" y="154"/>
                  </a:lnTo>
                  <a:lnTo>
                    <a:pt x="441" y="125"/>
                  </a:lnTo>
                  <a:lnTo>
                    <a:pt x="427" y="110"/>
                  </a:lnTo>
                  <a:lnTo>
                    <a:pt x="414" y="91"/>
                  </a:lnTo>
                  <a:lnTo>
                    <a:pt x="404" y="74"/>
                  </a:lnTo>
                  <a:lnTo>
                    <a:pt x="394" y="55"/>
                  </a:lnTo>
                  <a:lnTo>
                    <a:pt x="385" y="44"/>
                  </a:lnTo>
                  <a:lnTo>
                    <a:pt x="373" y="39"/>
                  </a:lnTo>
                  <a:lnTo>
                    <a:pt x="350" y="35"/>
                  </a:lnTo>
                  <a:lnTo>
                    <a:pt x="337" y="27"/>
                  </a:lnTo>
                  <a:lnTo>
                    <a:pt x="321" y="17"/>
                  </a:lnTo>
                  <a:lnTo>
                    <a:pt x="300" y="17"/>
                  </a:lnTo>
                  <a:lnTo>
                    <a:pt x="273" y="21"/>
                  </a:lnTo>
                  <a:lnTo>
                    <a:pt x="252" y="16"/>
                  </a:lnTo>
                  <a:lnTo>
                    <a:pt x="228" y="24"/>
                  </a:lnTo>
                  <a:lnTo>
                    <a:pt x="206" y="11"/>
                  </a:lnTo>
                  <a:lnTo>
                    <a:pt x="194" y="8"/>
                  </a:lnTo>
                  <a:lnTo>
                    <a:pt x="189" y="6"/>
                  </a:lnTo>
                  <a:lnTo>
                    <a:pt x="171" y="3"/>
                  </a:lnTo>
                  <a:lnTo>
                    <a:pt x="146" y="3"/>
                  </a:lnTo>
                  <a:lnTo>
                    <a:pt x="117" y="3"/>
                  </a:lnTo>
                  <a:lnTo>
                    <a:pt x="98" y="6"/>
                  </a:lnTo>
                  <a:lnTo>
                    <a:pt x="75" y="5"/>
                  </a:lnTo>
                  <a:lnTo>
                    <a:pt x="54" y="5"/>
                  </a:lnTo>
                  <a:lnTo>
                    <a:pt x="33" y="2"/>
                  </a:lnTo>
                  <a:lnTo>
                    <a:pt x="12" y="0"/>
                  </a:lnTo>
                  <a:lnTo>
                    <a:pt x="0" y="9"/>
                  </a:lnTo>
                  <a:lnTo>
                    <a:pt x="2" y="26"/>
                  </a:lnTo>
                  <a:lnTo>
                    <a:pt x="9" y="35"/>
                  </a:lnTo>
                  <a:lnTo>
                    <a:pt x="24" y="44"/>
                  </a:lnTo>
                  <a:lnTo>
                    <a:pt x="44" y="51"/>
                  </a:lnTo>
                  <a:lnTo>
                    <a:pt x="72" y="54"/>
                  </a:lnTo>
                  <a:lnTo>
                    <a:pt x="101" y="65"/>
                  </a:lnTo>
                  <a:lnTo>
                    <a:pt x="122" y="71"/>
                  </a:lnTo>
                  <a:lnTo>
                    <a:pt x="140" y="71"/>
                  </a:lnTo>
                  <a:lnTo>
                    <a:pt x="159" y="72"/>
                  </a:lnTo>
                  <a:lnTo>
                    <a:pt x="177" y="87"/>
                  </a:lnTo>
                  <a:lnTo>
                    <a:pt x="195" y="101"/>
                  </a:lnTo>
                  <a:lnTo>
                    <a:pt x="209" y="113"/>
                  </a:lnTo>
                  <a:lnTo>
                    <a:pt x="228" y="125"/>
                  </a:lnTo>
                  <a:lnTo>
                    <a:pt x="236" y="132"/>
                  </a:lnTo>
                  <a:lnTo>
                    <a:pt x="248" y="149"/>
                  </a:lnTo>
                  <a:lnTo>
                    <a:pt x="259" y="158"/>
                  </a:lnTo>
                  <a:lnTo>
                    <a:pt x="267" y="175"/>
                  </a:lnTo>
                  <a:lnTo>
                    <a:pt x="274" y="188"/>
                  </a:lnTo>
                  <a:lnTo>
                    <a:pt x="274" y="200"/>
                  </a:lnTo>
                  <a:lnTo>
                    <a:pt x="277" y="218"/>
                  </a:lnTo>
                  <a:lnTo>
                    <a:pt x="275" y="241"/>
                  </a:lnTo>
                  <a:lnTo>
                    <a:pt x="249" y="265"/>
                  </a:lnTo>
                  <a:close/>
                </a:path>
              </a:pathLst>
            </a:custGeom>
            <a:solidFill>
              <a:srgbClr val="FFBFBF"/>
            </a:solidFill>
            <a:ln w="9525" cap="flat" cmpd="sng">
              <a:solidFill>
                <a:srgbClr val="000000"/>
              </a:solidFill>
              <a:prstDash val="solid"/>
              <a:round/>
              <a:headEnd type="none" w="med" len="med"/>
              <a:tailEnd type="none" w="med" len="med"/>
            </a:ln>
          </p:spPr>
          <p:txBody>
            <a:bodyPr/>
            <a:p>
              <a:endParaRPr lang="en-US"/>
            </a:p>
          </p:txBody>
        </p:sp>
        <p:sp>
          <p:nvSpPr>
            <p:cNvPr id="12304" name="Freeform 21"/>
            <p:cNvSpPr/>
            <p:nvPr/>
          </p:nvSpPr>
          <p:spPr>
            <a:xfrm>
              <a:off x="3140" y="1402"/>
              <a:ext cx="106" cy="58"/>
            </a:xfrm>
            <a:custGeom>
              <a:avLst/>
              <a:gdLst/>
              <a:ahLst/>
              <a:cxnLst>
                <a:cxn ang="0">
                  <a:pos x="0" y="0"/>
                </a:cxn>
                <a:cxn ang="0">
                  <a:pos x="53" y="28"/>
                </a:cxn>
                <a:cxn ang="0">
                  <a:pos x="106" y="58"/>
                </a:cxn>
              </a:cxnLst>
              <a:pathLst>
                <a:path w="106" h="58">
                  <a:moveTo>
                    <a:pt x="0" y="0"/>
                  </a:moveTo>
                  <a:lnTo>
                    <a:pt x="53" y="28"/>
                  </a:lnTo>
                  <a:lnTo>
                    <a:pt x="106" y="58"/>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305" name="Freeform 22"/>
            <p:cNvSpPr/>
            <p:nvPr/>
          </p:nvSpPr>
          <p:spPr>
            <a:xfrm rot="-1242821">
              <a:off x="3037" y="1616"/>
              <a:ext cx="15" cy="48"/>
            </a:xfrm>
            <a:custGeom>
              <a:avLst/>
              <a:gdLst/>
              <a:ahLst/>
              <a:cxnLst>
                <a:cxn ang="0">
                  <a:pos x="1" y="0"/>
                </a:cxn>
                <a:cxn ang="0">
                  <a:pos x="2" y="4"/>
                </a:cxn>
                <a:cxn ang="0">
                  <a:pos x="3" y="7"/>
                </a:cxn>
                <a:cxn ang="0">
                  <a:pos x="3" y="9"/>
                </a:cxn>
                <a:cxn ang="0">
                  <a:pos x="3" y="11"/>
                </a:cxn>
                <a:cxn ang="0">
                  <a:pos x="1" y="13"/>
                </a:cxn>
                <a:cxn ang="0">
                  <a:pos x="0" y="14"/>
                </a:cxn>
              </a:cxnLst>
              <a:pathLst>
                <a:path w="70" h="169">
                  <a:moveTo>
                    <a:pt x="23" y="0"/>
                  </a:moveTo>
                  <a:lnTo>
                    <a:pt x="53" y="52"/>
                  </a:lnTo>
                  <a:lnTo>
                    <a:pt x="69" y="83"/>
                  </a:lnTo>
                  <a:lnTo>
                    <a:pt x="70" y="113"/>
                  </a:lnTo>
                  <a:lnTo>
                    <a:pt x="58" y="140"/>
                  </a:lnTo>
                  <a:lnTo>
                    <a:pt x="27" y="158"/>
                  </a:lnTo>
                  <a:lnTo>
                    <a:pt x="0" y="169"/>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306" name="Freeform 23"/>
            <p:cNvSpPr/>
            <p:nvPr/>
          </p:nvSpPr>
          <p:spPr>
            <a:xfrm rot="-1448732">
              <a:off x="3112" y="1454"/>
              <a:ext cx="6" cy="17"/>
            </a:xfrm>
            <a:custGeom>
              <a:avLst/>
              <a:gdLst/>
              <a:ahLst/>
              <a:cxnLst>
                <a:cxn ang="0">
                  <a:pos x="6" y="0"/>
                </a:cxn>
                <a:cxn ang="0">
                  <a:pos x="2" y="9"/>
                </a:cxn>
                <a:cxn ang="0">
                  <a:pos x="0" y="17"/>
                </a:cxn>
              </a:cxnLst>
              <a:pathLst>
                <a:path w="6" h="17">
                  <a:moveTo>
                    <a:pt x="6" y="0"/>
                  </a:moveTo>
                  <a:lnTo>
                    <a:pt x="2" y="9"/>
                  </a:lnTo>
                  <a:lnTo>
                    <a:pt x="0" y="17"/>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307" name="Freeform 24"/>
            <p:cNvSpPr/>
            <p:nvPr/>
          </p:nvSpPr>
          <p:spPr>
            <a:xfrm rot="-996419">
              <a:off x="3023" y="1438"/>
              <a:ext cx="3" cy="14"/>
            </a:xfrm>
            <a:custGeom>
              <a:avLst/>
              <a:gdLst/>
              <a:ahLst/>
              <a:cxnLst>
                <a:cxn ang="0">
                  <a:pos x="3" y="0"/>
                </a:cxn>
                <a:cxn ang="0">
                  <a:pos x="0" y="7"/>
                </a:cxn>
                <a:cxn ang="0">
                  <a:pos x="0" y="14"/>
                </a:cxn>
              </a:cxnLst>
              <a:pathLst>
                <a:path w="3" h="14">
                  <a:moveTo>
                    <a:pt x="3" y="0"/>
                  </a:moveTo>
                  <a:lnTo>
                    <a:pt x="0" y="7"/>
                  </a:lnTo>
                  <a:lnTo>
                    <a:pt x="0" y="14"/>
                  </a:lnTo>
                </a:path>
              </a:pathLst>
            </a:custGeom>
            <a:noFill/>
            <a:ln w="9525" cap="flat" cmpd="sng">
              <a:solidFill>
                <a:srgbClr val="000000"/>
              </a:solidFill>
              <a:prstDash val="solid"/>
              <a:round/>
              <a:headEnd type="none" w="med" len="med"/>
              <a:tailEnd type="none" w="med" len="med"/>
            </a:ln>
          </p:spPr>
          <p:txBody>
            <a:bodyPr/>
            <a:p>
              <a:endParaRPr lang="en-US"/>
            </a:p>
          </p:txBody>
        </p:sp>
        <p:grpSp>
          <p:nvGrpSpPr>
            <p:cNvPr id="12308" name="Group 25"/>
            <p:cNvGrpSpPr/>
            <p:nvPr/>
          </p:nvGrpSpPr>
          <p:grpSpPr>
            <a:xfrm rot="-9224892">
              <a:off x="3406" y="1698"/>
              <a:ext cx="242" cy="270"/>
              <a:chOff x="2457" y="2549"/>
              <a:chExt cx="557" cy="547"/>
            </a:xfrm>
          </p:grpSpPr>
          <p:sp>
            <p:nvSpPr>
              <p:cNvPr id="12309" name="Freeform 26"/>
              <p:cNvSpPr/>
              <p:nvPr/>
            </p:nvSpPr>
            <p:spPr>
              <a:xfrm>
                <a:off x="2457" y="2549"/>
                <a:ext cx="557" cy="547"/>
              </a:xfrm>
              <a:custGeom>
                <a:avLst/>
                <a:gdLst/>
                <a:ahLst/>
                <a:cxnLst>
                  <a:cxn ang="0">
                    <a:pos x="279" y="35"/>
                  </a:cxn>
                  <a:cxn ang="0">
                    <a:pos x="265" y="68"/>
                  </a:cxn>
                  <a:cxn ang="0">
                    <a:pos x="255" y="94"/>
                  </a:cxn>
                  <a:cxn ang="0">
                    <a:pos x="243" y="119"/>
                  </a:cxn>
                  <a:cxn ang="0">
                    <a:pos x="236" y="147"/>
                  </a:cxn>
                  <a:cxn ang="0">
                    <a:pos x="232" y="176"/>
                  </a:cxn>
                  <a:cxn ang="0">
                    <a:pos x="227" y="204"/>
                  </a:cxn>
                  <a:cxn ang="0">
                    <a:pos x="227" y="229"/>
                  </a:cxn>
                  <a:cxn ang="0">
                    <a:pos x="227" y="251"/>
                  </a:cxn>
                  <a:cxn ang="0">
                    <a:pos x="227" y="260"/>
                  </a:cxn>
                  <a:cxn ang="0">
                    <a:pos x="61" y="274"/>
                  </a:cxn>
                  <a:cxn ang="0">
                    <a:pos x="33" y="112"/>
                  </a:cxn>
                  <a:cxn ang="0">
                    <a:pos x="7" y="17"/>
                  </a:cxn>
                  <a:cxn ang="0">
                    <a:pos x="0" y="0"/>
                  </a:cxn>
                  <a:cxn ang="0">
                    <a:pos x="105" y="19"/>
                  </a:cxn>
                  <a:cxn ang="0">
                    <a:pos x="192" y="26"/>
                  </a:cxn>
                  <a:cxn ang="0">
                    <a:pos x="248" y="26"/>
                  </a:cxn>
                  <a:cxn ang="0">
                    <a:pos x="279" y="35"/>
                  </a:cxn>
                </a:cxnLst>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cap="flat" cmpd="sng">
                <a:solidFill>
                  <a:srgbClr val="000000"/>
                </a:solidFill>
                <a:prstDash val="solid"/>
                <a:round/>
                <a:headEnd type="none" w="med" len="med"/>
                <a:tailEnd type="none" w="med" len="med"/>
              </a:ln>
            </p:spPr>
            <p:txBody>
              <a:bodyPr/>
              <a:p>
                <a:endParaRPr lang="en-US"/>
              </a:p>
            </p:txBody>
          </p:sp>
          <p:sp>
            <p:nvSpPr>
              <p:cNvPr id="12310" name="Oval 27"/>
              <p:cNvSpPr/>
              <p:nvPr/>
            </p:nvSpPr>
            <p:spPr>
              <a:xfrm>
                <a:off x="2793" y="2961"/>
                <a:ext cx="61" cy="70"/>
              </a:xfrm>
              <a:prstGeom prst="ellipse">
                <a:avLst/>
              </a:prstGeom>
              <a:solidFill>
                <a:srgbClr val="FFFFFF"/>
              </a:solidFill>
              <a:ln w="9525" cap="flat" cmpd="sng">
                <a:solidFill>
                  <a:srgbClr val="000000"/>
                </a:solidFill>
                <a:prstDash val="solid"/>
                <a:round/>
                <a:headEnd type="none" w="med" len="med"/>
                <a:tailEnd type="none" w="med" len="med"/>
              </a:ln>
            </p:spPr>
            <p:txBody>
              <a:bodyPr rot="10800000" vert="eaVert" anchor="t"/>
              <a:p>
                <a:endParaRPr lang="en-US" altLang="en-US" sz="1800" dirty="0">
                  <a:latin typeface="Arial" panose="020B0604020202020204" pitchFamily="34" charset="0"/>
                </a:endParaRPr>
              </a:p>
            </p:txBody>
          </p:sp>
        </p:grpSp>
        <p:sp>
          <p:nvSpPr>
            <p:cNvPr id="12311" name="Freeform 28"/>
            <p:cNvSpPr/>
            <p:nvPr/>
          </p:nvSpPr>
          <p:spPr>
            <a:xfrm rot="-5887819">
              <a:off x="3108" y="1666"/>
              <a:ext cx="13" cy="9"/>
            </a:xfrm>
            <a:custGeom>
              <a:avLst/>
              <a:gdLst/>
              <a:ahLst/>
              <a:cxnLst>
                <a:cxn ang="0">
                  <a:pos x="3" y="2"/>
                </a:cxn>
                <a:cxn ang="0">
                  <a:pos x="1" y="2"/>
                </a:cxn>
                <a:cxn ang="0">
                  <a:pos x="0" y="1"/>
                </a:cxn>
                <a:cxn ang="0">
                  <a:pos x="0" y="0"/>
                </a:cxn>
              </a:cxnLst>
              <a:pathLst>
                <a:path w="55" h="33">
                  <a:moveTo>
                    <a:pt x="55" y="33"/>
                  </a:moveTo>
                  <a:lnTo>
                    <a:pt x="26" y="22"/>
                  </a:lnTo>
                  <a:lnTo>
                    <a:pt x="7" y="8"/>
                  </a:lnTo>
                  <a:lnTo>
                    <a:pt x="0" y="0"/>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312" name="Freeform 29"/>
            <p:cNvSpPr/>
            <p:nvPr/>
          </p:nvSpPr>
          <p:spPr>
            <a:xfrm rot="-487818">
              <a:off x="3226" y="1413"/>
              <a:ext cx="47" cy="29"/>
            </a:xfrm>
            <a:custGeom>
              <a:avLst/>
              <a:gdLst/>
              <a:ahLst/>
              <a:cxnLst>
                <a:cxn ang="0">
                  <a:pos x="0" y="0"/>
                </a:cxn>
                <a:cxn ang="0">
                  <a:pos x="13" y="6"/>
                </a:cxn>
                <a:cxn ang="0">
                  <a:pos x="42" y="25"/>
                </a:cxn>
              </a:cxnLst>
              <a:pathLst>
                <a:path w="53" h="34">
                  <a:moveTo>
                    <a:pt x="0" y="0"/>
                  </a:moveTo>
                  <a:lnTo>
                    <a:pt x="17" y="8"/>
                  </a:lnTo>
                  <a:lnTo>
                    <a:pt x="53" y="34"/>
                  </a:lnTo>
                </a:path>
              </a:pathLst>
            </a:custGeom>
            <a:noFill/>
            <a:ln w="9525" cap="flat" cmpd="sng">
              <a:solidFill>
                <a:srgbClr val="000000"/>
              </a:solidFill>
              <a:prstDash val="solid"/>
              <a:round/>
              <a:headEnd type="none" w="med" len="med"/>
              <a:tailEnd type="none" w="med" len="med"/>
            </a:ln>
          </p:spPr>
          <p:txBody>
            <a:bodyPr/>
            <a:p>
              <a:endParaRPr lang="en-US"/>
            </a:p>
          </p:txBody>
        </p:sp>
        <p:sp>
          <p:nvSpPr>
            <p:cNvPr id="12313" name="Freeform 30"/>
            <p:cNvSpPr/>
            <p:nvPr/>
          </p:nvSpPr>
          <p:spPr>
            <a:xfrm>
              <a:off x="2956" y="1405"/>
              <a:ext cx="40" cy="7"/>
            </a:xfrm>
            <a:custGeom>
              <a:avLst/>
              <a:gdLst/>
              <a:ahLst/>
              <a:cxnLst>
                <a:cxn ang="0">
                  <a:pos x="0" y="4"/>
                </a:cxn>
                <a:cxn ang="0">
                  <a:pos x="16" y="6"/>
                </a:cxn>
                <a:cxn ang="0">
                  <a:pos x="25" y="7"/>
                </a:cxn>
                <a:cxn ang="0">
                  <a:pos x="33" y="5"/>
                </a:cxn>
                <a:cxn ang="0">
                  <a:pos x="40" y="0"/>
                </a:cxn>
              </a:cxnLst>
              <a:pathLst>
                <a:path w="40" h="7">
                  <a:moveTo>
                    <a:pt x="0" y="4"/>
                  </a:moveTo>
                  <a:lnTo>
                    <a:pt x="16" y="6"/>
                  </a:lnTo>
                  <a:lnTo>
                    <a:pt x="25" y="7"/>
                  </a:lnTo>
                  <a:lnTo>
                    <a:pt x="33" y="5"/>
                  </a:lnTo>
                  <a:lnTo>
                    <a:pt x="40" y="0"/>
                  </a:lnTo>
                </a:path>
              </a:pathLst>
            </a:custGeom>
            <a:noFill/>
            <a:ln w="9525" cap="flat" cmpd="sng">
              <a:solidFill>
                <a:srgbClr val="000000"/>
              </a:solidFill>
              <a:prstDash val="solid"/>
              <a:round/>
              <a:headEnd type="none" w="med" len="med"/>
              <a:tailEnd type="none" w="med" len="med"/>
            </a:ln>
          </p:spPr>
          <p:txBody>
            <a:bodyPr/>
            <a:p>
              <a:endParaRPr lang="en-US"/>
            </a:p>
          </p:txBody>
        </p:sp>
      </p:grpSp>
      <p:sp>
        <p:nvSpPr>
          <p:cNvPr id="31775" name="AutoShape 31"/>
          <p:cNvSpPr/>
          <p:nvPr/>
        </p:nvSpPr>
        <p:spPr>
          <a:xfrm>
            <a:off x="3581400" y="2971800"/>
            <a:ext cx="1447800" cy="914400"/>
          </a:xfrm>
          <a:prstGeom prst="flowChartMagneticDisk">
            <a:avLst/>
          </a:prstGeom>
          <a:noFill/>
          <a:ln w="9525" cap="flat" cmpd="sng">
            <a:solidFill>
              <a:schemeClr val="tx1"/>
            </a:solidFill>
            <a:prstDash val="solid"/>
            <a:round/>
            <a:headEnd type="none" w="med" len="med"/>
            <a:tailEnd type="none" w="med" len="med"/>
          </a:ln>
        </p:spPr>
        <p:txBody>
          <a:bodyPr wrap="none" anchor="ctr"/>
          <a:p>
            <a:pPr algn="ctr"/>
            <a:endParaRPr lang="en-US" altLang="en-US" sz="1800" dirty="0">
              <a:latin typeface="Arial" panose="020B0604020202020204" pitchFamily="34" charset="0"/>
            </a:endParaRPr>
          </a:p>
        </p:txBody>
      </p:sp>
      <p:sp>
        <p:nvSpPr>
          <p:cNvPr id="31776" name="AutoShape 32"/>
          <p:cNvSpPr/>
          <p:nvPr/>
        </p:nvSpPr>
        <p:spPr>
          <a:xfrm>
            <a:off x="3581400" y="3352800"/>
            <a:ext cx="1447800" cy="533400"/>
          </a:xfrm>
          <a:prstGeom prst="flowChartMagneticDisk">
            <a:avLst/>
          </a:prstGeom>
          <a:solidFill>
            <a:srgbClr val="FF99CC"/>
          </a:solidFill>
          <a:ln w="9525">
            <a:noFill/>
          </a:ln>
        </p:spPr>
        <p:txBody>
          <a:bodyPr wrap="none" anchor="ctr"/>
          <a:p>
            <a:pPr algn="ctr"/>
            <a:endParaRPr lang="en-US" altLang="en-US" sz="1800" dirty="0">
              <a:latin typeface="Arial" panose="020B0604020202020204" pitchFamily="34" charset="0"/>
            </a:endParaRPr>
          </a:p>
        </p:txBody>
      </p:sp>
      <p:sp>
        <p:nvSpPr>
          <p:cNvPr id="31816" name="Text Box 72"/>
          <p:cNvSpPr txBox="1"/>
          <p:nvPr/>
        </p:nvSpPr>
        <p:spPr>
          <a:xfrm>
            <a:off x="4038600" y="838200"/>
            <a:ext cx="1828800" cy="1552575"/>
          </a:xfrm>
          <a:prstGeom prst="rect">
            <a:avLst/>
          </a:prstGeom>
          <a:solidFill>
            <a:srgbClr val="A3F3FB"/>
          </a:solidFill>
          <a:ln w="9525">
            <a:noFill/>
          </a:ln>
        </p:spPr>
        <p:txBody>
          <a:bodyPr anchor="t">
            <a:spAutoFit/>
          </a:bodyPr>
          <a:p>
            <a:pPr algn="just">
              <a:spcBef>
                <a:spcPct val="50000"/>
              </a:spcBef>
            </a:pPr>
            <a:r>
              <a:rPr lang="en-US" altLang="en-US" sz="2400" b="1" dirty="0">
                <a:solidFill>
                  <a:srgbClr val="FF0000"/>
                </a:solidFill>
                <a:latin typeface="Arial" panose="020B0604020202020204" pitchFamily="34" charset="0"/>
              </a:rPr>
              <a:t>Ngón tay 1 </a:t>
            </a:r>
            <a:r>
              <a:rPr lang="en-US" altLang="en-US" sz="2400" b="1" dirty="0">
                <a:solidFill>
                  <a:srgbClr val="0000CC"/>
                </a:solidFill>
                <a:latin typeface="Arial" panose="020B0604020202020204" pitchFamily="34" charset="0"/>
              </a:rPr>
              <a:t>cảm giác như thế nào ?</a:t>
            </a:r>
            <a:endParaRPr lang="en-US" altLang="en-US" sz="2400" b="1" dirty="0">
              <a:solidFill>
                <a:srgbClr val="0000CC"/>
              </a:solidFill>
              <a:latin typeface="Arial" panose="020B0604020202020204" pitchFamily="34" charset="0"/>
            </a:endParaRPr>
          </a:p>
        </p:txBody>
      </p:sp>
      <p:sp>
        <p:nvSpPr>
          <p:cNvPr id="31817" name="Text Box 73"/>
          <p:cNvSpPr txBox="1"/>
          <p:nvPr/>
        </p:nvSpPr>
        <p:spPr>
          <a:xfrm>
            <a:off x="6858000" y="762000"/>
            <a:ext cx="1752600" cy="1647825"/>
          </a:xfrm>
          <a:prstGeom prst="rect">
            <a:avLst/>
          </a:prstGeom>
          <a:solidFill>
            <a:schemeClr val="accent1"/>
          </a:solidFill>
          <a:ln w="9525">
            <a:noFill/>
          </a:ln>
        </p:spPr>
        <p:txBody>
          <a:bodyPr anchor="t">
            <a:spAutoFit/>
          </a:bodyPr>
          <a:p>
            <a:pPr algn="just">
              <a:spcBef>
                <a:spcPct val="50000"/>
              </a:spcBef>
            </a:pPr>
            <a:r>
              <a:rPr lang="en-US" altLang="en-US" sz="2400" b="1" dirty="0">
                <a:solidFill>
                  <a:schemeClr val="accent2"/>
                </a:solidFill>
                <a:latin typeface="Arial" panose="020B0604020202020204" pitchFamily="34" charset="0"/>
              </a:rPr>
              <a:t>Ngón tay 2 </a:t>
            </a:r>
            <a:r>
              <a:rPr lang="en-US" altLang="en-US" b="1" dirty="0">
                <a:solidFill>
                  <a:srgbClr val="FF0000"/>
                </a:solidFill>
                <a:latin typeface="Arial" panose="020B0604020202020204" pitchFamily="34" charset="0"/>
              </a:rPr>
              <a:t>cảm giác như thế nào ?</a:t>
            </a:r>
            <a:endParaRPr lang="en-US" altLang="en-US" b="1" dirty="0">
              <a:solidFill>
                <a:srgbClr val="FF0000"/>
              </a:solidFill>
              <a:latin typeface="Arial" panose="020B0604020202020204" pitchFamily="34" charset="0"/>
            </a:endParaRPr>
          </a:p>
        </p:txBody>
      </p:sp>
      <p:sp>
        <p:nvSpPr>
          <p:cNvPr id="31818" name="Text Box 74"/>
          <p:cNvSpPr txBox="1"/>
          <p:nvPr/>
        </p:nvSpPr>
        <p:spPr>
          <a:xfrm>
            <a:off x="4495800" y="2438400"/>
            <a:ext cx="304800" cy="457200"/>
          </a:xfrm>
          <a:prstGeom prst="rect">
            <a:avLst/>
          </a:prstGeom>
          <a:noFill/>
          <a:ln w="9525">
            <a:noFill/>
          </a:ln>
        </p:spPr>
        <p:txBody>
          <a:bodyPr anchor="t">
            <a:spAutoFit/>
          </a:bodyPr>
          <a:p>
            <a:pPr>
              <a:spcBef>
                <a:spcPct val="50000"/>
              </a:spcBef>
            </a:pPr>
            <a:r>
              <a:rPr lang="en-US" altLang="en-US" sz="2400" b="1" dirty="0">
                <a:latin typeface="Times New Roman" panose="02020603050405020304" pitchFamily="18" charset="0"/>
              </a:rPr>
              <a:t>1</a:t>
            </a:r>
            <a:endParaRPr lang="en-US" altLang="en-US" sz="2400" b="1" dirty="0">
              <a:latin typeface="Times New Roman" panose="02020603050405020304" pitchFamily="18" charset="0"/>
            </a:endParaRPr>
          </a:p>
        </p:txBody>
      </p:sp>
      <p:sp>
        <p:nvSpPr>
          <p:cNvPr id="31819" name="Text Box 75"/>
          <p:cNvSpPr txBox="1"/>
          <p:nvPr/>
        </p:nvSpPr>
        <p:spPr>
          <a:xfrm>
            <a:off x="8086725" y="2505075"/>
            <a:ext cx="304800" cy="457200"/>
          </a:xfrm>
          <a:prstGeom prst="rect">
            <a:avLst/>
          </a:prstGeom>
          <a:noFill/>
          <a:ln w="9525">
            <a:noFill/>
          </a:ln>
        </p:spPr>
        <p:txBody>
          <a:bodyPr anchor="t">
            <a:spAutoFit/>
          </a:bodyPr>
          <a:p>
            <a:pPr>
              <a:spcBef>
                <a:spcPct val="50000"/>
              </a:spcBef>
            </a:pPr>
            <a:r>
              <a:rPr lang="en-US" altLang="en-US" sz="2400" b="1" dirty="0">
                <a:latin typeface="Times New Roman" panose="02020603050405020304" pitchFamily="18" charset="0"/>
              </a:rPr>
              <a:t>2</a:t>
            </a:r>
            <a:endParaRPr lang="en-US" altLang="en-US" sz="2400" b="1" dirty="0">
              <a:latin typeface="Times New Roman" panose="02020603050405020304" pitchFamily="18" charset="0"/>
            </a:endParaRPr>
          </a:p>
        </p:txBody>
      </p:sp>
      <p:sp>
        <p:nvSpPr>
          <p:cNvPr id="31820" name="AutoShape 76"/>
          <p:cNvSpPr/>
          <p:nvPr/>
        </p:nvSpPr>
        <p:spPr>
          <a:xfrm>
            <a:off x="5257800" y="3124200"/>
            <a:ext cx="1676400" cy="947738"/>
          </a:xfrm>
          <a:prstGeom prst="flowChartMagneticDisk">
            <a:avLst/>
          </a:prstGeom>
          <a:noFill/>
          <a:ln w="9525" cap="flat" cmpd="sng">
            <a:solidFill>
              <a:schemeClr val="tx1"/>
            </a:solidFill>
            <a:prstDash val="solid"/>
            <a:round/>
            <a:headEnd type="none" w="med" len="med"/>
            <a:tailEnd type="none" w="med" len="med"/>
          </a:ln>
        </p:spPr>
        <p:txBody>
          <a:bodyPr wrap="none" anchor="ctr"/>
          <a:p>
            <a:pPr algn="ctr"/>
            <a:endParaRPr lang="en-US" altLang="en-US" sz="1800" dirty="0">
              <a:latin typeface="Arial" panose="020B0604020202020204" pitchFamily="34" charset="0"/>
            </a:endParaRPr>
          </a:p>
        </p:txBody>
      </p:sp>
      <p:sp>
        <p:nvSpPr>
          <p:cNvPr id="12321" name="Rectangle 83"/>
          <p:cNvSpPr/>
          <p:nvPr/>
        </p:nvSpPr>
        <p:spPr>
          <a:xfrm>
            <a:off x="384175" y="838200"/>
            <a:ext cx="2892425" cy="3291840"/>
          </a:xfrm>
          <a:prstGeom prst="rect">
            <a:avLst/>
          </a:prstGeom>
          <a:noFill/>
          <a:ln w="9525">
            <a:noFill/>
          </a:ln>
        </p:spPr>
        <p:txBody>
          <a:bodyPr wrap="square" anchor="t">
            <a:spAutoFit/>
          </a:bodyPr>
          <a:p>
            <a:pPr algn="just"/>
            <a:r>
              <a:rPr lang="en-US" altLang="en-US" dirty="0">
                <a:latin typeface="Times New Roman" panose="02020603050405020304" pitchFamily="18" charset="0"/>
              </a:rPr>
              <a:t>Sau một lúc, rút cả 2 ngón tay ra rồi cùng nhúng v</a:t>
            </a:r>
            <a:r>
              <a:rPr lang="en-US" altLang="en-US" dirty="0">
                <a:latin typeface="Arial" panose="020B0604020202020204" pitchFamily="34" charset="0"/>
              </a:rPr>
              <a:t>à</a:t>
            </a:r>
            <a:r>
              <a:rPr lang="en-US" altLang="en-US" dirty="0">
                <a:latin typeface="Times New Roman" panose="02020603050405020304" pitchFamily="18" charset="0"/>
              </a:rPr>
              <a:t>o bình b. Các ngón tay có cảm giác như thế n</a:t>
            </a:r>
            <a:r>
              <a:rPr lang="en-US" altLang="en-US" dirty="0">
                <a:latin typeface="Arial" panose="020B0604020202020204" pitchFamily="34" charset="0"/>
              </a:rPr>
              <a:t>à</a:t>
            </a:r>
            <a:r>
              <a:rPr lang="en-US" altLang="en-US" dirty="0">
                <a:latin typeface="Times New Roman" panose="02020603050405020304" pitchFamily="18" charset="0"/>
              </a:rPr>
              <a:t>o? Từ thí nghiệm n</a:t>
            </a:r>
            <a:r>
              <a:rPr lang="en-US" altLang="en-US" dirty="0">
                <a:latin typeface="Arial" panose="020B0604020202020204" pitchFamily="34" charset="0"/>
              </a:rPr>
              <a:t>à</a:t>
            </a:r>
            <a:r>
              <a:rPr lang="en-US" altLang="en-US" dirty="0">
                <a:latin typeface="Times New Roman" panose="02020603050405020304" pitchFamily="18" charset="0"/>
              </a:rPr>
              <a:t>y có thể rút ra kết luận gì?</a:t>
            </a:r>
            <a:endParaRPr lang="en-US" altLang="en-US" dirty="0">
              <a:latin typeface="Times New Roman" panose="02020603050405020304" pitchFamily="18" charset="0"/>
            </a:endParaRPr>
          </a:p>
        </p:txBody>
      </p:sp>
      <p:sp>
        <p:nvSpPr>
          <p:cNvPr id="31828" name="Text Box 84"/>
          <p:cNvSpPr txBox="1"/>
          <p:nvPr/>
        </p:nvSpPr>
        <p:spPr>
          <a:xfrm>
            <a:off x="3667125" y="4192588"/>
            <a:ext cx="1524000" cy="396875"/>
          </a:xfrm>
          <a:prstGeom prst="rect">
            <a:avLst/>
          </a:prstGeom>
          <a:noFill/>
          <a:ln w="9525">
            <a:noFill/>
          </a:ln>
        </p:spPr>
        <p:txBody>
          <a:bodyPr anchor="t">
            <a:spAutoFit/>
          </a:bodyPr>
          <a:p>
            <a:pPr algn="ctr">
              <a:spcBef>
                <a:spcPct val="50000"/>
              </a:spcBef>
            </a:pPr>
            <a:r>
              <a:rPr lang="en-US" altLang="en-US" sz="2000" b="1" dirty="0">
                <a:latin typeface="Arial" panose="020B0604020202020204" pitchFamily="34" charset="0"/>
              </a:rPr>
              <a:t>Nước lạnh</a:t>
            </a:r>
            <a:endParaRPr lang="en-US" altLang="en-US" sz="2000" b="1" dirty="0">
              <a:latin typeface="Arial" panose="020B0604020202020204" pitchFamily="34" charset="0"/>
            </a:endParaRPr>
          </a:p>
        </p:txBody>
      </p:sp>
      <p:sp>
        <p:nvSpPr>
          <p:cNvPr id="31829" name="Text Box 85"/>
          <p:cNvSpPr txBox="1"/>
          <p:nvPr/>
        </p:nvSpPr>
        <p:spPr>
          <a:xfrm>
            <a:off x="7161213" y="4191000"/>
            <a:ext cx="1779587" cy="398463"/>
          </a:xfrm>
          <a:prstGeom prst="rect">
            <a:avLst/>
          </a:prstGeom>
          <a:noFill/>
          <a:ln w="9525">
            <a:noFill/>
          </a:ln>
        </p:spPr>
        <p:txBody>
          <a:bodyPr wrap="square" anchor="t">
            <a:spAutoFit/>
          </a:bodyPr>
          <a:p>
            <a:pPr algn="ctr">
              <a:spcBef>
                <a:spcPct val="50000"/>
              </a:spcBef>
            </a:pPr>
            <a:r>
              <a:rPr lang="en-US" altLang="en-US" sz="2000" b="1" dirty="0">
                <a:latin typeface="Arial" panose="020B0604020202020204" pitchFamily="34" charset="0"/>
              </a:rPr>
              <a:t>Nước nóng</a:t>
            </a:r>
            <a:endParaRPr lang="en-US" altLang="en-US" sz="2000" b="1" dirty="0">
              <a:latin typeface="Arial" panose="020B0604020202020204" pitchFamily="34" charset="0"/>
            </a:endParaRPr>
          </a:p>
        </p:txBody>
      </p:sp>
      <p:sp>
        <p:nvSpPr>
          <p:cNvPr id="31830" name="Text Box 86"/>
          <p:cNvSpPr txBox="1"/>
          <p:nvPr/>
        </p:nvSpPr>
        <p:spPr>
          <a:xfrm>
            <a:off x="5334000" y="4191000"/>
            <a:ext cx="1905000" cy="398463"/>
          </a:xfrm>
          <a:prstGeom prst="rect">
            <a:avLst/>
          </a:prstGeom>
          <a:noFill/>
          <a:ln w="9525">
            <a:noFill/>
          </a:ln>
        </p:spPr>
        <p:txBody>
          <a:bodyPr anchor="t">
            <a:spAutoFit/>
          </a:bodyPr>
          <a:p>
            <a:pPr algn="ctr">
              <a:spcBef>
                <a:spcPct val="50000"/>
              </a:spcBef>
            </a:pPr>
            <a:r>
              <a:rPr lang="en-US" altLang="en-US" sz="2000" b="1" dirty="0">
                <a:latin typeface="Arial" panose="020B0604020202020204" pitchFamily="34" charset="0"/>
              </a:rPr>
              <a:t>Nước ấm</a:t>
            </a:r>
            <a:endParaRPr lang="en-US" altLang="en-US" sz="2000" b="1" dirty="0">
              <a:latin typeface="Arial" panose="020B0604020202020204" pitchFamily="34" charset="0"/>
            </a:endParaRPr>
          </a:p>
        </p:txBody>
      </p:sp>
      <p:sp>
        <p:nvSpPr>
          <p:cNvPr id="31833" name="AutoShape 89"/>
          <p:cNvSpPr/>
          <p:nvPr/>
        </p:nvSpPr>
        <p:spPr>
          <a:xfrm>
            <a:off x="7239000" y="3048000"/>
            <a:ext cx="1371600" cy="947738"/>
          </a:xfrm>
          <a:prstGeom prst="flowChartMagneticDisk">
            <a:avLst/>
          </a:prstGeom>
          <a:noFill/>
          <a:ln w="9525" cap="flat" cmpd="sng">
            <a:solidFill>
              <a:schemeClr val="tx1"/>
            </a:solidFill>
            <a:prstDash val="solid"/>
            <a:round/>
            <a:headEnd type="none" w="med" len="med"/>
            <a:tailEnd type="none" w="med" len="med"/>
          </a:ln>
        </p:spPr>
        <p:txBody>
          <a:bodyPr wrap="none" anchor="ctr"/>
          <a:p>
            <a:pPr algn="ctr"/>
            <a:endParaRPr lang="en-US" altLang="en-US" sz="1800" dirty="0">
              <a:latin typeface="Arial" panose="020B0604020202020204" pitchFamily="34" charset="0"/>
            </a:endParaRPr>
          </a:p>
        </p:txBody>
      </p:sp>
      <p:sp>
        <p:nvSpPr>
          <p:cNvPr id="31834" name="AutoShape 90"/>
          <p:cNvSpPr/>
          <p:nvPr/>
        </p:nvSpPr>
        <p:spPr>
          <a:xfrm>
            <a:off x="7239000" y="3429000"/>
            <a:ext cx="1371600" cy="533400"/>
          </a:xfrm>
          <a:prstGeom prst="flowChartMagneticDisk">
            <a:avLst/>
          </a:prstGeom>
          <a:solidFill>
            <a:srgbClr val="FF00FF"/>
          </a:solidFill>
          <a:ln w="9525">
            <a:noFill/>
          </a:ln>
        </p:spPr>
        <p:txBody>
          <a:bodyPr wrap="none" anchor="ctr"/>
          <a:p>
            <a:pPr algn="ctr"/>
            <a:endParaRPr lang="en-US" altLang="en-US" sz="1800" dirty="0">
              <a:latin typeface="Arial" panose="020B0604020202020204" pitchFamily="34" charset="0"/>
            </a:endParaRPr>
          </a:p>
        </p:txBody>
      </p:sp>
      <p:sp>
        <p:nvSpPr>
          <p:cNvPr id="31836" name="AutoShape 92"/>
          <p:cNvSpPr/>
          <p:nvPr/>
        </p:nvSpPr>
        <p:spPr>
          <a:xfrm>
            <a:off x="5257800" y="3505200"/>
            <a:ext cx="1676400" cy="533400"/>
          </a:xfrm>
          <a:prstGeom prst="flowChartMagneticDisk">
            <a:avLst/>
          </a:prstGeom>
          <a:solidFill>
            <a:srgbClr val="A3F3FB"/>
          </a:solidFill>
          <a:ln w="9525">
            <a:noFill/>
          </a:ln>
        </p:spPr>
        <p:txBody>
          <a:bodyPr wrap="none" anchor="ctr"/>
          <a:p>
            <a:pPr algn="ctr"/>
            <a:endParaRPr lang="en-US" altLang="en-US" sz="1800" dirty="0">
              <a:latin typeface="Arial" panose="020B0604020202020204" pitchFamily="34" charset="0"/>
            </a:endParaRPr>
          </a:p>
        </p:txBody>
      </p:sp>
      <p:sp>
        <p:nvSpPr>
          <p:cNvPr id="8" name="Oval 7"/>
          <p:cNvSpPr/>
          <p:nvPr/>
        </p:nvSpPr>
        <p:spPr>
          <a:xfrm>
            <a:off x="6776720" y="5086350"/>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31775"/>
                                        </p:tgtEl>
                                        <p:attrNameLst>
                                          <p:attrName>style.visibility</p:attrName>
                                        </p:attrNameLst>
                                      </p:cBhvr>
                                      <p:to>
                                        <p:strVal val="visible"/>
                                      </p:to>
                                    </p:set>
                                    <p:anim calcmode="lin" valueType="num">
                                      <p:cBhvr additive="base">
                                        <p:cTn id="15" dur="500" fill="hold"/>
                                        <p:tgtEl>
                                          <p:spTgt spid="31775"/>
                                        </p:tgtEl>
                                        <p:attrNameLst>
                                          <p:attrName>ppt_x</p:attrName>
                                        </p:attrNameLst>
                                      </p:cBhvr>
                                      <p:tavLst>
                                        <p:tav tm="0">
                                          <p:val>
                                            <p:strVal val="1+#ppt_w/2"/>
                                          </p:val>
                                        </p:tav>
                                        <p:tav tm="100000">
                                          <p:val>
                                            <p:strVal val="#ppt_x"/>
                                          </p:val>
                                        </p:tav>
                                      </p:tavLst>
                                    </p:anim>
                                    <p:anim calcmode="lin" valueType="num">
                                      <p:cBhvr additive="base">
                                        <p:cTn id="16" dur="500" fill="hold"/>
                                        <p:tgtEl>
                                          <p:spTgt spid="31775"/>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31776"/>
                                        </p:tgtEl>
                                        <p:attrNameLst>
                                          <p:attrName>style.visibility</p:attrName>
                                        </p:attrNameLst>
                                      </p:cBhvr>
                                      <p:to>
                                        <p:strVal val="visible"/>
                                      </p:to>
                                    </p:set>
                                    <p:anim calcmode="lin" valueType="num">
                                      <p:cBhvr additive="base">
                                        <p:cTn id="19" dur="500" fill="hold"/>
                                        <p:tgtEl>
                                          <p:spTgt spid="31776"/>
                                        </p:tgtEl>
                                        <p:attrNameLst>
                                          <p:attrName>ppt_x</p:attrName>
                                        </p:attrNameLst>
                                      </p:cBhvr>
                                      <p:tavLst>
                                        <p:tav tm="0">
                                          <p:val>
                                            <p:strVal val="1+#ppt_w/2"/>
                                          </p:val>
                                        </p:tav>
                                        <p:tav tm="100000">
                                          <p:val>
                                            <p:strVal val="#ppt_x"/>
                                          </p:val>
                                        </p:tav>
                                      </p:tavLst>
                                    </p:anim>
                                    <p:anim calcmode="lin" valueType="num">
                                      <p:cBhvr additive="base">
                                        <p:cTn id="20" dur="500" fill="hold"/>
                                        <p:tgtEl>
                                          <p:spTgt spid="31776"/>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0"/>
                                  </p:stCondLst>
                                  <p:childTnLst>
                                    <p:set>
                                      <p:cBhvr>
                                        <p:cTn id="22" dur="1" fill="hold">
                                          <p:stCondLst>
                                            <p:cond delay="0"/>
                                          </p:stCondLst>
                                        </p:cTn>
                                        <p:tgtEl>
                                          <p:spTgt spid="31818"/>
                                        </p:tgtEl>
                                        <p:attrNameLst>
                                          <p:attrName>style.visibility</p:attrName>
                                        </p:attrNameLst>
                                      </p:cBhvr>
                                      <p:to>
                                        <p:strVal val="visible"/>
                                      </p:to>
                                    </p:set>
                                    <p:anim calcmode="lin" valueType="num">
                                      <p:cBhvr additive="base">
                                        <p:cTn id="23" dur="500" fill="hold"/>
                                        <p:tgtEl>
                                          <p:spTgt spid="31818"/>
                                        </p:tgtEl>
                                        <p:attrNameLst>
                                          <p:attrName>ppt_x</p:attrName>
                                        </p:attrNameLst>
                                      </p:cBhvr>
                                      <p:tavLst>
                                        <p:tav tm="0">
                                          <p:val>
                                            <p:strVal val="1+#ppt_w/2"/>
                                          </p:val>
                                        </p:tav>
                                        <p:tav tm="100000">
                                          <p:val>
                                            <p:strVal val="#ppt_x"/>
                                          </p:val>
                                        </p:tav>
                                      </p:tavLst>
                                    </p:anim>
                                    <p:anim calcmode="lin" valueType="num">
                                      <p:cBhvr additive="base">
                                        <p:cTn id="24" dur="500" fill="hold"/>
                                        <p:tgtEl>
                                          <p:spTgt spid="31818"/>
                                        </p:tgtEl>
                                        <p:attrNameLst>
                                          <p:attrName>ppt_y</p:attrName>
                                        </p:attrNameLst>
                                      </p:cBhvr>
                                      <p:tavLst>
                                        <p:tav tm="0">
                                          <p:val>
                                            <p:strVal val="#ppt_y"/>
                                          </p:val>
                                        </p:tav>
                                        <p:tav tm="100000">
                                          <p:val>
                                            <p:strVal val="#ppt_y"/>
                                          </p:val>
                                        </p:tav>
                                      </p:tavLst>
                                    </p:anim>
                                  </p:childTnLst>
                                </p:cTn>
                              </p:par>
                              <p:par>
                                <p:cTn id="25" presetID="7" presetClass="entr" presetSubtype="2" fill="hold" grpId="0" nodeType="withEffect">
                                  <p:stCondLst>
                                    <p:cond delay="0"/>
                                  </p:stCondLst>
                                  <p:childTnLst>
                                    <p:set>
                                      <p:cBhvr>
                                        <p:cTn id="26" dur="1" fill="hold">
                                          <p:stCondLst>
                                            <p:cond delay="0"/>
                                          </p:stCondLst>
                                        </p:cTn>
                                        <p:tgtEl>
                                          <p:spTgt spid="31819"/>
                                        </p:tgtEl>
                                        <p:attrNameLst>
                                          <p:attrName>style.visibility</p:attrName>
                                        </p:attrNameLst>
                                      </p:cBhvr>
                                      <p:to>
                                        <p:strVal val="visible"/>
                                      </p:to>
                                    </p:set>
                                    <p:anim calcmode="lin" valueType="num">
                                      <p:cBhvr additive="base">
                                        <p:cTn id="27" dur="500" fill="hold"/>
                                        <p:tgtEl>
                                          <p:spTgt spid="31819"/>
                                        </p:tgtEl>
                                        <p:attrNameLst>
                                          <p:attrName>ppt_x</p:attrName>
                                        </p:attrNameLst>
                                      </p:cBhvr>
                                      <p:tavLst>
                                        <p:tav tm="0">
                                          <p:val>
                                            <p:strVal val="1+#ppt_w/2"/>
                                          </p:val>
                                        </p:tav>
                                        <p:tav tm="100000">
                                          <p:val>
                                            <p:strVal val="#ppt_x"/>
                                          </p:val>
                                        </p:tav>
                                      </p:tavLst>
                                    </p:anim>
                                    <p:anim calcmode="lin" valueType="num">
                                      <p:cBhvr additive="base">
                                        <p:cTn id="28" dur="500" fill="hold"/>
                                        <p:tgtEl>
                                          <p:spTgt spid="31819"/>
                                        </p:tgtEl>
                                        <p:attrNameLst>
                                          <p:attrName>ppt_y</p:attrName>
                                        </p:attrNameLst>
                                      </p:cBhvr>
                                      <p:tavLst>
                                        <p:tav tm="0">
                                          <p:val>
                                            <p:strVal val="#ppt_y"/>
                                          </p:val>
                                        </p:tav>
                                        <p:tav tm="100000">
                                          <p:val>
                                            <p:strVal val="#ppt_y"/>
                                          </p:val>
                                        </p:tav>
                                      </p:tavLst>
                                    </p:anim>
                                  </p:childTnLst>
                                </p:cTn>
                              </p:par>
                              <p:par>
                                <p:cTn id="29" presetID="4" presetClass="entr" presetSubtype="16" fill="hold" nodeType="withEffect">
                                  <p:stCondLst>
                                    <p:cond delay="0"/>
                                  </p:stCondLst>
                                  <p:childTnLst>
                                    <p:set>
                                      <p:cBhvr>
                                        <p:cTn id="30" dur="1" fill="hold">
                                          <p:stCondLst>
                                            <p:cond delay="0"/>
                                          </p:stCondLst>
                                        </p:cTn>
                                        <p:tgtEl>
                                          <p:spTgt spid="31820"/>
                                        </p:tgtEl>
                                        <p:attrNameLst>
                                          <p:attrName>style.visibility</p:attrName>
                                        </p:attrNameLst>
                                      </p:cBhvr>
                                      <p:to>
                                        <p:strVal val="visible"/>
                                      </p:to>
                                    </p:set>
                                    <p:animEffect transition="in" filter="box(in)">
                                      <p:cBhvr>
                                        <p:cTn id="31" dur="500"/>
                                        <p:tgtEl>
                                          <p:spTgt spid="31820"/>
                                        </p:tgtEl>
                                      </p:cBhvr>
                                    </p:animEffect>
                                  </p:childTnLst>
                                </p:cTn>
                              </p:par>
                              <p:par>
                                <p:cTn id="32" presetID="4" presetClass="entr" presetSubtype="16" fill="hold" nodeType="withEffect">
                                  <p:stCondLst>
                                    <p:cond delay="0"/>
                                  </p:stCondLst>
                                  <p:childTnLst>
                                    <p:set>
                                      <p:cBhvr>
                                        <p:cTn id="33" dur="1" fill="hold">
                                          <p:stCondLst>
                                            <p:cond delay="0"/>
                                          </p:stCondLst>
                                        </p:cTn>
                                        <p:tgtEl>
                                          <p:spTgt spid="31836"/>
                                        </p:tgtEl>
                                        <p:attrNameLst>
                                          <p:attrName>style.visibility</p:attrName>
                                        </p:attrNameLst>
                                      </p:cBhvr>
                                      <p:to>
                                        <p:strVal val="visible"/>
                                      </p:to>
                                    </p:set>
                                    <p:animEffect transition="in" filter="box(in)">
                                      <p:cBhvr>
                                        <p:cTn id="34" dur="500"/>
                                        <p:tgtEl>
                                          <p:spTgt spid="31836"/>
                                        </p:tgtEl>
                                      </p:cBhvr>
                                    </p:animEffect>
                                  </p:childTnLst>
                                </p:cTn>
                              </p:par>
                              <p:par>
                                <p:cTn id="35" presetID="4" presetClass="entr" presetSubtype="16" fill="hold" nodeType="withEffect">
                                  <p:stCondLst>
                                    <p:cond delay="0"/>
                                  </p:stCondLst>
                                  <p:childTnLst>
                                    <p:set>
                                      <p:cBhvr>
                                        <p:cTn id="36" dur="1" fill="hold">
                                          <p:stCondLst>
                                            <p:cond delay="0"/>
                                          </p:stCondLst>
                                        </p:cTn>
                                        <p:tgtEl>
                                          <p:spTgt spid="31833"/>
                                        </p:tgtEl>
                                        <p:attrNameLst>
                                          <p:attrName>style.visibility</p:attrName>
                                        </p:attrNameLst>
                                      </p:cBhvr>
                                      <p:to>
                                        <p:strVal val="visible"/>
                                      </p:to>
                                    </p:set>
                                    <p:animEffect transition="in" filter="box(in)">
                                      <p:cBhvr>
                                        <p:cTn id="37" dur="500"/>
                                        <p:tgtEl>
                                          <p:spTgt spid="31833"/>
                                        </p:tgtEl>
                                      </p:cBhvr>
                                    </p:animEffect>
                                  </p:childTnLst>
                                </p:cTn>
                              </p:par>
                              <p:par>
                                <p:cTn id="38" presetID="4" presetClass="entr" presetSubtype="16" fill="hold" nodeType="withEffect">
                                  <p:stCondLst>
                                    <p:cond delay="0"/>
                                  </p:stCondLst>
                                  <p:childTnLst>
                                    <p:set>
                                      <p:cBhvr>
                                        <p:cTn id="39" dur="1" fill="hold">
                                          <p:stCondLst>
                                            <p:cond delay="0"/>
                                          </p:stCondLst>
                                        </p:cTn>
                                        <p:tgtEl>
                                          <p:spTgt spid="31834"/>
                                        </p:tgtEl>
                                        <p:attrNameLst>
                                          <p:attrName>style.visibility</p:attrName>
                                        </p:attrNameLst>
                                      </p:cBhvr>
                                      <p:to>
                                        <p:strVal val="visible"/>
                                      </p:to>
                                    </p:set>
                                    <p:animEffect transition="in" filter="box(in)">
                                      <p:cBhvr>
                                        <p:cTn id="40" dur="500"/>
                                        <p:tgtEl>
                                          <p:spTgt spid="31834"/>
                                        </p:tgtEl>
                                      </p:cBhvr>
                                    </p:animEffect>
                                  </p:childTnLst>
                                </p:cTn>
                              </p:par>
                              <p:par>
                                <p:cTn id="41" presetID="7" presetClass="entr" presetSubtype="2" fill="hold" grpId="0" nodeType="withEffect">
                                  <p:stCondLst>
                                    <p:cond delay="0"/>
                                  </p:stCondLst>
                                  <p:childTnLst>
                                    <p:set>
                                      <p:cBhvr>
                                        <p:cTn id="42" dur="1" fill="hold">
                                          <p:stCondLst>
                                            <p:cond delay="0"/>
                                          </p:stCondLst>
                                        </p:cTn>
                                        <p:tgtEl>
                                          <p:spTgt spid="31828"/>
                                        </p:tgtEl>
                                        <p:attrNameLst>
                                          <p:attrName>style.visibility</p:attrName>
                                        </p:attrNameLst>
                                      </p:cBhvr>
                                      <p:to>
                                        <p:strVal val="visible"/>
                                      </p:to>
                                    </p:set>
                                    <p:anim calcmode="lin" valueType="num">
                                      <p:cBhvr additive="base">
                                        <p:cTn id="43" dur="500" fill="hold"/>
                                        <p:tgtEl>
                                          <p:spTgt spid="31828"/>
                                        </p:tgtEl>
                                        <p:attrNameLst>
                                          <p:attrName>ppt_x</p:attrName>
                                        </p:attrNameLst>
                                      </p:cBhvr>
                                      <p:tavLst>
                                        <p:tav tm="0">
                                          <p:val>
                                            <p:strVal val="1+#ppt_w/2"/>
                                          </p:val>
                                        </p:tav>
                                        <p:tav tm="100000">
                                          <p:val>
                                            <p:strVal val="#ppt_x"/>
                                          </p:val>
                                        </p:tav>
                                      </p:tavLst>
                                    </p:anim>
                                    <p:anim calcmode="lin" valueType="num">
                                      <p:cBhvr additive="base">
                                        <p:cTn id="44" dur="500" fill="hold"/>
                                        <p:tgtEl>
                                          <p:spTgt spid="31828"/>
                                        </p:tgtEl>
                                        <p:attrNameLst>
                                          <p:attrName>ppt_y</p:attrName>
                                        </p:attrNameLst>
                                      </p:cBhvr>
                                      <p:tavLst>
                                        <p:tav tm="0">
                                          <p:val>
                                            <p:strVal val="#ppt_y"/>
                                          </p:val>
                                        </p:tav>
                                        <p:tav tm="100000">
                                          <p:val>
                                            <p:strVal val="#ppt_y"/>
                                          </p:val>
                                        </p:tav>
                                      </p:tavLst>
                                    </p:anim>
                                  </p:childTnLst>
                                </p:cTn>
                              </p:par>
                              <p:par>
                                <p:cTn id="45" presetID="4" presetClass="entr" presetSubtype="16" fill="hold" nodeType="withEffect">
                                  <p:stCondLst>
                                    <p:cond delay="0"/>
                                  </p:stCondLst>
                                  <p:childTnLst>
                                    <p:set>
                                      <p:cBhvr>
                                        <p:cTn id="46" dur="1" fill="hold">
                                          <p:stCondLst>
                                            <p:cond delay="0"/>
                                          </p:stCondLst>
                                        </p:cTn>
                                        <p:tgtEl>
                                          <p:spTgt spid="31829"/>
                                        </p:tgtEl>
                                        <p:attrNameLst>
                                          <p:attrName>style.visibility</p:attrName>
                                        </p:attrNameLst>
                                      </p:cBhvr>
                                      <p:to>
                                        <p:strVal val="visible"/>
                                      </p:to>
                                    </p:set>
                                    <p:animEffect transition="in" filter="box(in)">
                                      <p:cBhvr>
                                        <p:cTn id="47" dur="500"/>
                                        <p:tgtEl>
                                          <p:spTgt spid="31829"/>
                                        </p:tgtEl>
                                      </p:cBhvr>
                                    </p:animEffect>
                                  </p:childTnLst>
                                </p:cTn>
                              </p:par>
                              <p:par>
                                <p:cTn id="48" presetID="4" presetClass="entr" presetSubtype="16" fill="hold" nodeType="withEffect">
                                  <p:stCondLst>
                                    <p:cond delay="0"/>
                                  </p:stCondLst>
                                  <p:childTnLst>
                                    <p:set>
                                      <p:cBhvr>
                                        <p:cTn id="49" dur="1" fill="hold">
                                          <p:stCondLst>
                                            <p:cond delay="0"/>
                                          </p:stCondLst>
                                        </p:cTn>
                                        <p:tgtEl>
                                          <p:spTgt spid="31830"/>
                                        </p:tgtEl>
                                        <p:attrNameLst>
                                          <p:attrName>style.visibility</p:attrName>
                                        </p:attrNameLst>
                                      </p:cBhvr>
                                      <p:to>
                                        <p:strVal val="visible"/>
                                      </p:to>
                                    </p:set>
                                    <p:animEffect transition="in" filter="box(in)">
                                      <p:cBhvr>
                                        <p:cTn id="50" dur="500"/>
                                        <p:tgtEl>
                                          <p:spTgt spid="31830"/>
                                        </p:tgtEl>
                                      </p:cBhvr>
                                    </p:animEffect>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0677 -0.00023 L 0.05659 -0.07121 C 0.06753 -0.08786 0.07968 -0.09318 0.08958 -0.08878 C 0.10104 -0.08439 0.10833 -0.07144 0.11007 -0.04994 L 0.12135 0.04671 " pathEditMode="relative" rAng="1012648260" ptsTypes="FffFF">
                                      <p:cBhvr>
                                        <p:cTn id="54" dur="2000" fill="hold"/>
                                        <p:tgtEl>
                                          <p:spTgt spid="2"/>
                                        </p:tgtEl>
                                        <p:attrNameLst>
                                          <p:attrName>ppt_x</p:attrName>
                                          <p:attrName>ppt_y</p:attrName>
                                        </p:attrNameLst>
                                      </p:cBhvr>
                                      <p:rCtr x="7000" y="-3300"/>
                                    </p:animMotion>
                                  </p:childTnLst>
                                </p:cTn>
                              </p:par>
                              <p:par>
                                <p:cTn id="55" presetID="44" presetClass="path" presetSubtype="0" accel="50000" decel="50000" fill="hold" grpId="1" nodeType="withEffect">
                                  <p:stCondLst>
                                    <p:cond delay="0"/>
                                  </p:stCondLst>
                                  <p:childTnLst>
                                    <p:animMotion origin="layout" path="M 0.00417 -0.00324 L 0.05521 -0.07884 C 0.0665 -0.09503 0.07813 -0.10081 0.0875 -0.09688 C 0.09792 -0.09179 0.10417 -0.07792 0.10469 -0.05503 L 0.11094 0.04624 " pathEditMode="relative" rAng="1081383780" ptsTypes="FffFF">
                                      <p:cBhvr>
                                        <p:cTn id="56" dur="2000" fill="hold"/>
                                        <p:tgtEl>
                                          <p:spTgt spid="31818"/>
                                        </p:tgtEl>
                                        <p:attrNameLst>
                                          <p:attrName>ppt_x</p:attrName>
                                          <p:attrName>ppt_y</p:attrName>
                                        </p:attrNameLst>
                                      </p:cBhvr>
                                      <p:rCtr x="6900" y="-3400"/>
                                    </p:animMotion>
                                  </p:childTnLst>
                                </p:cTn>
                              </p:par>
                              <p:par>
                                <p:cTn id="57" presetID="37" presetClass="path" presetSubtype="0" accel="50000" decel="50000" fill="hold" nodeType="withEffect">
                                  <p:stCondLst>
                                    <p:cond delay="0"/>
                                  </p:stCondLst>
                                  <p:childTnLst>
                                    <p:animMotion origin="layout" path="M -0.00087 0.00763 L -0.04844 -0.07075 C -0.05885 -0.08902 -0.07552 -0.09896 -0.0908 -0.09919 C -0.1066 -0.09757 -0.11996 -0.08601 -0.12916 -0.06705 L -0.17465 0.01619 " pathEditMode="relative" rAng="-1615711020" ptsTypes="FffFF">
                                      <p:cBhvr>
                                        <p:cTn id="58" dur="2000" fill="hold"/>
                                        <p:tgtEl>
                                          <p:spTgt spid="31819"/>
                                        </p:tgtEl>
                                        <p:attrNameLst>
                                          <p:attrName>ppt_x</p:attrName>
                                          <p:attrName>ppt_y</p:attrName>
                                        </p:attrNameLst>
                                      </p:cBhvr>
                                      <p:rCtr x="-8800" y="-5100"/>
                                    </p:animMotion>
                                  </p:childTnLst>
                                </p:cTn>
                              </p:par>
                              <p:par>
                                <p:cTn id="59" presetID="37" presetClass="path" presetSubtype="0" accel="50000" decel="50000" fill="hold" nodeType="withEffect">
                                  <p:stCondLst>
                                    <p:cond delay="0"/>
                                  </p:stCondLst>
                                  <p:childTnLst>
                                    <p:animMotion origin="layout" path="M 1.94444E-6 -4.50867E-6 L -0.04983 -0.0719 C -0.06024 -0.08832 -0.075 -0.09711 -0.09011 -0.09549 C -0.10712 -0.0941 -0.12014 -0.08231 -0.12899 -0.0645 L -0.17084 0.01573 " pathEditMode="relative" rAng="-1623200100" ptsTypes="FffFF">
                                      <p:cBhvr>
                                        <p:cTn id="60" dur="2000" fill="hold"/>
                                        <p:tgtEl>
                                          <p:spTgt spid="4"/>
                                        </p:tgtEl>
                                        <p:attrNameLst>
                                          <p:attrName>ppt_x</p:attrName>
                                          <p:attrName>ppt_y</p:attrName>
                                        </p:attrNameLst>
                                      </p:cBhvr>
                                      <p:rCtr x="-8800" y="-4400"/>
                                    </p:animMotion>
                                  </p:childTnLst>
                                </p:cTn>
                              </p:par>
                              <p:par>
                                <p:cTn id="61" presetID="4" presetClass="entr" presetSubtype="16" fill="hold" grpId="0" nodeType="withEffect">
                                  <p:stCondLst>
                                    <p:cond delay="0"/>
                                  </p:stCondLst>
                                  <p:childTnLst>
                                    <p:set>
                                      <p:cBhvr>
                                        <p:cTn id="62" dur="1" fill="hold">
                                          <p:stCondLst>
                                            <p:cond delay="0"/>
                                          </p:stCondLst>
                                        </p:cTn>
                                        <p:tgtEl>
                                          <p:spTgt spid="31816"/>
                                        </p:tgtEl>
                                        <p:attrNameLst>
                                          <p:attrName>style.visibility</p:attrName>
                                        </p:attrNameLst>
                                      </p:cBhvr>
                                      <p:to>
                                        <p:strVal val="visible"/>
                                      </p:to>
                                    </p:set>
                                    <p:animEffect transition="in" filter="box(in)">
                                      <p:cBhvr>
                                        <p:cTn id="63" dur="5000"/>
                                        <p:tgtEl>
                                          <p:spTgt spid="31816"/>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31817"/>
                                        </p:tgtEl>
                                        <p:attrNameLst>
                                          <p:attrName>style.visibility</p:attrName>
                                        </p:attrNameLst>
                                      </p:cBhvr>
                                      <p:to>
                                        <p:strVal val="visible"/>
                                      </p:to>
                                    </p:set>
                                    <p:animEffect transition="in" filter="box(in)">
                                      <p:cBhvr>
                                        <p:cTn id="66" dur="5000"/>
                                        <p:tgtEl>
                                          <p:spTgt spid="31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5" grpId="0" animBg="1"/>
      <p:bldP spid="31776" grpId="0" animBg="1"/>
      <p:bldP spid="31816" grpId="0" animBg="1"/>
      <p:bldP spid="31817" grpId="0" animBg="1"/>
      <p:bldP spid="31818" grpId="0"/>
      <p:bldP spid="31818" grpId="1"/>
      <p:bldP spid="31819" grpId="0"/>
      <p:bldP spid="318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loud Callout 3"/>
          <p:cNvSpPr/>
          <p:nvPr/>
        </p:nvSpPr>
        <p:spPr>
          <a:xfrm>
            <a:off x="1136650" y="1466215"/>
            <a:ext cx="5979795" cy="430911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p>
            <a:pPr algn="just"/>
            <a:r>
              <a:rPr lang="en-US"/>
              <a:t>Dùng tay có thể cảm nhận được độ nóng lạnh của  một vật. Nhưng để xác định chính xác, ta phải dùng một dụng cụ gọi là .................</a:t>
            </a:r>
            <a:endParaRPr lang="en-US"/>
          </a:p>
        </p:txBody>
      </p:sp>
      <p:sp>
        <p:nvSpPr>
          <p:cNvPr id="5" name="Text Box 4"/>
          <p:cNvSpPr txBox="1"/>
          <p:nvPr/>
        </p:nvSpPr>
        <p:spPr>
          <a:xfrm>
            <a:off x="3042920" y="4246245"/>
            <a:ext cx="1449070" cy="491490"/>
          </a:xfrm>
          <a:prstGeom prst="rect">
            <a:avLst/>
          </a:prstGeom>
          <a:noFill/>
        </p:spPr>
        <p:txBody>
          <a:bodyPr wrap="square" rtlCol="0">
            <a:spAutoFit/>
          </a:bodyPr>
          <a:p>
            <a:r>
              <a:rPr lang="en-US">
                <a:solidFill>
                  <a:srgbClr val="FF0000"/>
                </a:solidFill>
              </a:rPr>
              <a:t>nhiệt kế</a:t>
            </a:r>
            <a:endParaRPr lang="en-US">
              <a:solidFill>
                <a:srgbClr val="FF0000"/>
              </a:solidFill>
            </a:endParaRPr>
          </a:p>
        </p:txBody>
      </p:sp>
      <p:sp>
        <p:nvSpPr>
          <p:cNvPr id="8" name="Oval 7"/>
          <p:cNvSpPr/>
          <p:nvPr/>
        </p:nvSpPr>
        <p:spPr>
          <a:xfrm>
            <a:off x="6730365" y="4632960"/>
            <a:ext cx="1915795" cy="1470660"/>
          </a:xfrm>
          <a:prstGeom prst="ellipse">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olidFill>
                  <a:srgbClr val="FF0000"/>
                </a:solidFill>
                <a:latin typeface="Times New Roman" panose="02020603050405020304" pitchFamily="18" charset="0"/>
                <a:cs typeface="Times New Roman" panose="02020603050405020304" pitchFamily="18" charset="0"/>
              </a:rPr>
              <a:t>Đọc và không viết phần này</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r"/>
  </p:transition>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4912</Words>
  <Application>WPS Presentation</Application>
  <PresentationFormat/>
  <Paragraphs>302</Paragraphs>
  <Slides>28</Slides>
  <Notes>2</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5</vt:i4>
      </vt:variant>
      <vt:variant>
        <vt:lpstr>幻灯片标题</vt:lpstr>
      </vt:variant>
      <vt:variant>
        <vt:i4>28</vt:i4>
      </vt:variant>
    </vt:vector>
  </HeadingPairs>
  <TitlesOfParts>
    <vt:vector size="43" baseType="lpstr">
      <vt:lpstr>Arial</vt:lpstr>
      <vt:lpstr>SimSun</vt:lpstr>
      <vt:lpstr>Wingdings</vt:lpstr>
      <vt:lpstr>Times New Roman</vt:lpstr>
      <vt:lpstr>.VnTime</vt:lpstr>
      <vt:lpstr>Microsoft YaHei</vt:lpstr>
      <vt:lpstr>Arial Unicode MS</vt:lpstr>
      <vt:lpstr>Segoe Print</vt:lpstr>
      <vt:lpstr>1_Default Design</vt:lpstr>
      <vt:lpstr>2_Default Design</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TẬP: Đổi đơn vị a. Đổi từ 0C sang 0F 450C, 560C , 460C  , 360C, 260C  , 160C  , 60C  , 780C.  b. Đổi từ 0F sang 0C  750F, 2120F, 860F , 740F, 980F, 1930F.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Nhiet ke . Nhiet giai</dc:title>
  <dc:creator>SA KIN</dc:creator>
  <cp:lastModifiedBy>admin</cp:lastModifiedBy>
  <cp:revision>199</cp:revision>
  <dcterms:created xsi:type="dcterms:W3CDTF">2009-05-26T16:41:00Z</dcterms:created>
  <dcterms:modified xsi:type="dcterms:W3CDTF">2020-04-10T09:09:53Z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